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33.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34.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2">
  <p:sldMasterIdLst>
    <p:sldMasterId id="2147483712" r:id="rId1"/>
  </p:sldMasterIdLst>
  <p:notesMasterIdLst>
    <p:notesMasterId r:id="rId52"/>
  </p:notesMasterIdLst>
  <p:handoutMasterIdLst>
    <p:handoutMasterId r:id="rId53"/>
  </p:handoutMasterIdLst>
  <p:sldIdLst>
    <p:sldId id="326" r:id="rId2"/>
    <p:sldId id="488" r:id="rId3"/>
    <p:sldId id="257" r:id="rId4"/>
    <p:sldId id="270" r:id="rId5"/>
    <p:sldId id="269" r:id="rId6"/>
    <p:sldId id="271" r:id="rId7"/>
    <p:sldId id="463" r:id="rId8"/>
    <p:sldId id="411" r:id="rId9"/>
    <p:sldId id="413" r:id="rId10"/>
    <p:sldId id="378" r:id="rId11"/>
    <p:sldId id="304" r:id="rId12"/>
    <p:sldId id="396" r:id="rId13"/>
    <p:sldId id="272" r:id="rId14"/>
    <p:sldId id="279" r:id="rId15"/>
    <p:sldId id="454" r:id="rId16"/>
    <p:sldId id="475" r:id="rId17"/>
    <p:sldId id="490" r:id="rId18"/>
    <p:sldId id="480" r:id="rId19"/>
    <p:sldId id="455" r:id="rId20"/>
    <p:sldId id="296" r:id="rId21"/>
    <p:sldId id="484" r:id="rId22"/>
    <p:sldId id="489" r:id="rId23"/>
    <p:sldId id="478" r:id="rId24"/>
    <p:sldId id="471" r:id="rId25"/>
    <p:sldId id="481" r:id="rId26"/>
    <p:sldId id="491" r:id="rId27"/>
    <p:sldId id="460" r:id="rId28"/>
    <p:sldId id="464" r:id="rId29"/>
    <p:sldId id="456" r:id="rId30"/>
    <p:sldId id="466" r:id="rId31"/>
    <p:sldId id="461" r:id="rId32"/>
    <p:sldId id="462" r:id="rId33"/>
    <p:sldId id="459" r:id="rId34"/>
    <p:sldId id="300" r:id="rId35"/>
    <p:sldId id="474" r:id="rId36"/>
    <p:sldId id="485" r:id="rId37"/>
    <p:sldId id="486" r:id="rId38"/>
    <p:sldId id="487" r:id="rId39"/>
    <p:sldId id="338" r:id="rId40"/>
    <p:sldId id="432" r:id="rId41"/>
    <p:sldId id="483" r:id="rId42"/>
    <p:sldId id="428" r:id="rId43"/>
    <p:sldId id="369" r:id="rId44"/>
    <p:sldId id="429" r:id="rId45"/>
    <p:sldId id="476" r:id="rId46"/>
    <p:sldId id="288" r:id="rId47"/>
    <p:sldId id="305" r:id="rId48"/>
    <p:sldId id="379" r:id="rId49"/>
    <p:sldId id="453" r:id="rId50"/>
    <p:sldId id="265" r:id="rId51"/>
  </p:sldIdLst>
  <p:sldSz cx="9144000" cy="6858000" type="screen4x3"/>
  <p:notesSz cx="7315200" cy="9601200"/>
  <p:embeddedFontLst>
    <p:embeddedFont>
      <p:font typeface="Century Gothic" panose="020B0502020202020204" pitchFamily="34" charset="0"/>
      <p:regular r:id="rId54"/>
      <p:bold r:id="rId55"/>
      <p:italic r:id="rId56"/>
      <p:boldItalic r:id="rId57"/>
    </p:embeddedFont>
    <p:embeddedFont>
      <p:font typeface="Cambria Math" panose="02040503050406030204" pitchFamily="18" charset="0"/>
      <p:regular r:id="rId58"/>
    </p:embeddedFont>
    <p:embeddedFont>
      <p:font typeface="Candara" panose="020E0502030303020204" pitchFamily="34" charset="0"/>
      <p:regular r:id="rId59"/>
      <p:bold r:id="rId60"/>
      <p:italic r:id="rId61"/>
      <p:boldItalic r:id="rId62"/>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E8FF"/>
    <a:srgbClr val="F14343"/>
    <a:srgbClr val="6BFDD7"/>
    <a:srgbClr val="6AFE98"/>
    <a:srgbClr val="6AFE78"/>
    <a:srgbClr val="6AFE8D"/>
    <a:srgbClr val="72F6BA"/>
    <a:srgbClr val="71F781"/>
    <a:srgbClr val="69FF7B"/>
    <a:srgbClr val="69FFA6"/>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11" autoAdjust="0"/>
    <p:restoredTop sz="88112" autoAdjust="0"/>
  </p:normalViewPr>
  <p:slideViewPr>
    <p:cSldViewPr snapToGrid="0">
      <p:cViewPr varScale="1">
        <p:scale>
          <a:sx n="76" d="100"/>
          <a:sy n="76" d="100"/>
        </p:scale>
        <p:origin x="1061" y="58"/>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120" d="100"/>
        <a:sy n="120" d="100"/>
      </p:scale>
      <p:origin x="0" y="0"/>
    </p:cViewPr>
  </p:sorterViewPr>
  <p:notesViewPr>
    <p:cSldViewPr snapToGrid="0">
      <p:cViewPr varScale="1">
        <p:scale>
          <a:sx n="83" d="100"/>
          <a:sy n="83" d="100"/>
        </p:scale>
        <p:origin x="-1224" y="-78"/>
      </p:cViewPr>
      <p:guideLst>
        <p:guide orient="horz" pos="3025"/>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font" Target="fonts/font5.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105.emf"/><Relationship Id="rId3" Type="http://schemas.openxmlformats.org/officeDocument/2006/relationships/image" Target="../media/image51.wmf"/><Relationship Id="rId7" Type="http://schemas.openxmlformats.org/officeDocument/2006/relationships/image" Target="../media/image104.wmf"/><Relationship Id="rId2" Type="http://schemas.openxmlformats.org/officeDocument/2006/relationships/image" Target="../media/image100.wmf"/><Relationship Id="rId1" Type="http://schemas.openxmlformats.org/officeDocument/2006/relationships/image" Target="../media/image99.wmf"/><Relationship Id="rId6" Type="http://schemas.openxmlformats.org/officeDocument/2006/relationships/image" Target="../media/image103.wmf"/><Relationship Id="rId5" Type="http://schemas.openxmlformats.org/officeDocument/2006/relationships/image" Target="../media/image102.wmf"/><Relationship Id="rId4" Type="http://schemas.openxmlformats.org/officeDocument/2006/relationships/image" Target="../media/image10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image" Target="../media/image107.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117.wmf"/><Relationship Id="rId3" Type="http://schemas.openxmlformats.org/officeDocument/2006/relationships/image" Target="../media/image112.wmf"/><Relationship Id="rId7" Type="http://schemas.openxmlformats.org/officeDocument/2006/relationships/image" Target="../media/image116.wmf"/><Relationship Id="rId2" Type="http://schemas.openxmlformats.org/officeDocument/2006/relationships/image" Target="../media/image111.wmf"/><Relationship Id="rId1" Type="http://schemas.openxmlformats.org/officeDocument/2006/relationships/image" Target="../media/image110.wmf"/><Relationship Id="rId6" Type="http://schemas.openxmlformats.org/officeDocument/2006/relationships/image" Target="../media/image115.wmf"/><Relationship Id="rId5" Type="http://schemas.openxmlformats.org/officeDocument/2006/relationships/image" Target="../media/image114.wmf"/><Relationship Id="rId4" Type="http://schemas.openxmlformats.org/officeDocument/2006/relationships/image" Target="../media/image113.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105.emf"/><Relationship Id="rId3" Type="http://schemas.openxmlformats.org/officeDocument/2006/relationships/image" Target="../media/image51.wmf"/><Relationship Id="rId7" Type="http://schemas.openxmlformats.org/officeDocument/2006/relationships/image" Target="../media/image121.wmf"/><Relationship Id="rId2" Type="http://schemas.openxmlformats.org/officeDocument/2006/relationships/image" Target="../media/image100.wmf"/><Relationship Id="rId1" Type="http://schemas.openxmlformats.org/officeDocument/2006/relationships/image" Target="../media/image99.wmf"/><Relationship Id="rId6" Type="http://schemas.openxmlformats.org/officeDocument/2006/relationships/image" Target="../media/image120.wmf"/><Relationship Id="rId5" Type="http://schemas.openxmlformats.org/officeDocument/2006/relationships/image" Target="../media/image102.wmf"/><Relationship Id="rId4" Type="http://schemas.openxmlformats.org/officeDocument/2006/relationships/image" Target="../media/image11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s-HN"/>
          </a:p>
        </p:txBody>
      </p:sp>
      <p:sp>
        <p:nvSpPr>
          <p:cNvPr id="31747"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fld id="{40487D26-2F69-4E7E-8B30-658E0D4AE69A}" type="datetime1">
              <a:rPr lang="es-HN" smtClean="0"/>
              <a:pPr/>
              <a:t>14/2/2018</a:t>
            </a:fld>
            <a:endParaRPr lang="es-HN" dirty="0"/>
          </a:p>
        </p:txBody>
      </p:sp>
      <p:sp>
        <p:nvSpPr>
          <p:cNvPr id="31748" name="Rectangle 4"/>
          <p:cNvSpPr>
            <a:spLocks noGrp="1" noChangeArrowheads="1"/>
          </p:cNvSpPr>
          <p:nvPr>
            <p:ph type="ftr" sz="quarter" idx="2"/>
          </p:nvPr>
        </p:nvSpPr>
        <p:spPr bwMode="auto">
          <a:xfrm>
            <a:off x="0" y="9119474"/>
            <a:ext cx="4803648"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n-US"/>
          </a:p>
        </p:txBody>
      </p:sp>
      <p:sp>
        <p:nvSpPr>
          <p:cNvPr id="2457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endParaRPr lang="en-US"/>
          </a:p>
        </p:txBody>
      </p:sp>
      <p:sp>
        <p:nvSpPr>
          <p:cNvPr id="2458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300" b="1" dirty="0"/>
              <a:t>Flocculators with H/S&lt;5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a:t>
            </a:r>
            <a:r>
              <a:rPr lang="en-US" sz="1300"/>
              <a:t>the same for H/S&lt;5 as it is for H/S&gt;5.</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12</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13</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95DB3A-CF17-4D5C-8858-8558FD6346E7}" type="slidenum">
              <a:rPr lang="en-US"/>
              <a:pPr/>
              <a:t>14</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15</a:t>
            </a:fld>
            <a:endParaRPr lang="en-US"/>
          </a:p>
        </p:txBody>
      </p:sp>
    </p:spTree>
    <p:extLst>
      <p:ext uri="{BB962C8B-B14F-4D97-AF65-F5344CB8AC3E}">
        <p14:creationId xmlns:p14="http://schemas.microsoft.com/office/powerpoint/2010/main" val="1150618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a hydraulic </a:t>
            </a:r>
            <a:r>
              <a:rPr lang="en-US" dirty="0" err="1"/>
              <a:t>flocculator</a:t>
            </a:r>
            <a:r>
              <a:rPr lang="en-US" dirty="0"/>
              <a:t> look like?</a:t>
            </a:r>
          </a:p>
          <a:p>
            <a:r>
              <a:rPr lang="en-US" dirty="0"/>
              <a:t>What do you need to</a:t>
            </a:r>
            <a:r>
              <a:rPr lang="en-US" baseline="0" dirty="0"/>
              <a:t> know in order to design a </a:t>
            </a:r>
            <a:r>
              <a:rPr lang="en-US" baseline="0" dirty="0" err="1"/>
              <a:t>flocculator</a:t>
            </a:r>
            <a:r>
              <a:rPr lang="en-US" baseline="0" dirty="0"/>
              <a:t>?</a:t>
            </a:r>
            <a:endParaRPr lang="en-US" dirty="0"/>
          </a:p>
          <a:p>
            <a:r>
              <a:rPr lang="en-US" dirty="0"/>
              <a:t>How</a:t>
            </a:r>
            <a:r>
              <a:rPr lang="en-US" baseline="0" dirty="0"/>
              <a:t> might we decide what the spacing should be between baffles?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17</a:t>
            </a:fld>
            <a:endParaRPr lang="en-US"/>
          </a:p>
        </p:txBody>
      </p:sp>
    </p:spTree>
    <p:extLst>
      <p:ext uri="{BB962C8B-B14F-4D97-AF65-F5344CB8AC3E}">
        <p14:creationId xmlns:p14="http://schemas.microsoft.com/office/powerpoint/2010/main" val="2296490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19</a:t>
            </a:fld>
            <a:endParaRPr lang="en-US"/>
          </a:p>
        </p:txBody>
      </p:sp>
    </p:spTree>
    <p:extLst>
      <p:ext uri="{BB962C8B-B14F-4D97-AF65-F5344CB8AC3E}">
        <p14:creationId xmlns:p14="http://schemas.microsoft.com/office/powerpoint/2010/main" val="1947485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6D6024-405F-4AF4-BFDE-5A7D18250CB6}" type="slidenum">
              <a:rPr lang="en-US"/>
              <a:pPr/>
              <a:t>20</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lang="en-US" noProof="0" dirty="0"/>
              <a:t>Likely much harder to attach than</a:t>
            </a:r>
            <a:r>
              <a:rPr lang="en-US" baseline="0" noProof="0" dirty="0"/>
              <a:t> to stay together once connected.</a:t>
            </a:r>
          </a:p>
          <a:p>
            <a:r>
              <a:rPr lang="en-US" baseline="0" noProof="0" dirty="0"/>
              <a:t>Flocs grow in low shear zones</a:t>
            </a:r>
          </a:p>
          <a:p>
            <a:r>
              <a:rPr lang="en-US" baseline="0" noProof="0" dirty="0"/>
              <a:t>Flocs breakup in high shear zones</a:t>
            </a:r>
          </a:p>
          <a:p>
            <a:endParaRPr lang="en-US" baseline="0" noProof="0" dirty="0"/>
          </a:p>
          <a:p>
            <a:r>
              <a:rPr lang="en-US" baseline="0" noProof="0" dirty="0"/>
              <a:t>Likely that initial attachment phase is more difficult than staying together once attached. Thus breakup likely doesn’t happen much in a uniform shear environment.</a:t>
            </a:r>
            <a:endParaRPr lang="en-US" noProof="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21</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24</a:t>
            </a:fld>
            <a:endParaRPr lang="en-US"/>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25</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the operator control?</a:t>
            </a:r>
          </a:p>
          <a:p>
            <a:r>
              <a:rPr lang="en-US" dirty="0"/>
              <a:t>What changes in</a:t>
            </a:r>
            <a:r>
              <a:rPr lang="en-US" baseline="0" dirty="0"/>
              <a:t> a rain event?</a:t>
            </a:r>
          </a:p>
          <a:p>
            <a:r>
              <a:rPr lang="en-US" baseline="0" dirty="0"/>
              <a:t>What does the design engineer control?</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a:t>
            </a:fld>
            <a:endParaRPr lang="en-US"/>
          </a:p>
        </p:txBody>
      </p:sp>
    </p:spTree>
    <p:extLst>
      <p:ext uri="{BB962C8B-B14F-4D97-AF65-F5344CB8AC3E}">
        <p14:creationId xmlns:p14="http://schemas.microsoft.com/office/powerpoint/2010/main" val="1065959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r>
              <a:rPr lang="en-US"/>
              <a:t>[PLACEHOLDER TEXT]</a:t>
            </a:r>
          </a:p>
        </p:txBody>
      </p:sp>
    </p:spTree>
    <p:extLst>
      <p:ext uri="{BB962C8B-B14F-4D97-AF65-F5344CB8AC3E}">
        <p14:creationId xmlns:p14="http://schemas.microsoft.com/office/powerpoint/2010/main" val="2170739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30</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is sheet width</a:t>
            </a:r>
          </a:p>
          <a:p>
            <a:r>
              <a:rPr lang="en-US" dirty="0"/>
              <a:t>Min is half sheet (hip</a:t>
            </a:r>
            <a:r>
              <a:rPr lang="en-US" baseline="0" dirty="0"/>
              <a:t> width) or the width required to not get an H/S less than 3.</a:t>
            </a:r>
          </a:p>
          <a:p>
            <a:r>
              <a:rPr lang="en-US" baseline="0" dirty="0"/>
              <a:t>Cycle is due to increasing number of channels (integers)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31</a:t>
            </a:fld>
            <a:endParaRPr lang="en-US"/>
          </a:p>
        </p:txBody>
      </p:sp>
    </p:spTree>
    <p:extLst>
      <p:ext uri="{BB962C8B-B14F-4D97-AF65-F5344CB8AC3E}">
        <p14:creationId xmlns:p14="http://schemas.microsoft.com/office/powerpoint/2010/main" val="3108332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Velocity is lower for low flow rates the distance between expansions is lower.</a:t>
            </a:r>
          </a:p>
          <a:p>
            <a:r>
              <a:rPr lang="en-US" dirty="0"/>
              <a:t>Velocity</a:t>
            </a:r>
            <a:r>
              <a:rPr lang="en-US" baseline="0" dirty="0"/>
              <a:t> increases in steps because there is an integer number of expansions per depth of flocculator.</a:t>
            </a:r>
          </a:p>
          <a:p>
            <a:r>
              <a:rPr lang="en-US" baseline="0" dirty="0"/>
              <a:t>Above 70 L/s there are no additional obstacles and the flocculator channel is just getting wider.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32</a:t>
            </a:fld>
            <a:endParaRPr lang="en-US"/>
          </a:p>
        </p:txBody>
      </p:sp>
    </p:spTree>
    <p:extLst>
      <p:ext uri="{BB962C8B-B14F-4D97-AF65-F5344CB8AC3E}">
        <p14:creationId xmlns:p14="http://schemas.microsoft.com/office/powerpoint/2010/main" val="456665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obstacles for 10 and 20 L/s. </a:t>
            </a:r>
          </a:p>
          <a:p>
            <a:r>
              <a:rPr lang="en-US" dirty="0"/>
              <a:t>Channels get wider</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extLst>
      <p:ext uri="{BB962C8B-B14F-4D97-AF65-F5344CB8AC3E}">
        <p14:creationId xmlns:p14="http://schemas.microsoft.com/office/powerpoint/2010/main" val="2818385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D60322-F3EC-4AA0-B5FF-7F0689E1B908}" type="slidenum">
              <a:rPr lang="en-US"/>
              <a:pPr/>
              <a:t>34</a:t>
            </a:fld>
            <a:endParaRPr lang="en-US"/>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35</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38</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40</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we decrease flow, then </a:t>
            </a:r>
            <a:r>
              <a:rPr lang="en-US" dirty="0" err="1"/>
              <a:t>Gtheta</a:t>
            </a:r>
            <a:r>
              <a:rPr lang="en-US" dirty="0"/>
              <a:t> decreases!!!! </a:t>
            </a:r>
            <a:endParaRPr lang="en-US" baseline="0" dirty="0"/>
          </a:p>
          <a:p>
            <a:r>
              <a:rPr lang="en-US" baseline="0" dirty="0"/>
              <a:t>For small H/S need to take the average energy dissipation rate and multiply by 2 to get the max.</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easy! Add obstructions!</a:t>
            </a:r>
            <a:r>
              <a:rPr lang="en-US" baseline="0" dirty="0"/>
              <a:t> Cylinders, plates, etc.</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14F7E17-AA44-4934-84DD-DF1606C7A307}" type="slidenum">
              <a:rPr lang="en-US"/>
              <a:pPr/>
              <a:t>46</a:t>
            </a:fld>
            <a:endParaRPr lang="en-US"/>
          </a:p>
        </p:txBody>
      </p:sp>
      <p:sp>
        <p:nvSpPr>
          <p:cNvPr id="108546"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5638" tIns="47819" rIns="95638" bIns="47819" anchor="b"/>
          <a:lstStyle/>
          <a:p>
            <a:pPr algn="r" eaLnBrk="1" hangingPunct="1"/>
            <a:fld id="{6685AE01-EA25-4EE7-8AC3-DAA4E12D7E16}" type="slidenum">
              <a:rPr lang="en-US" sz="1300">
                <a:latin typeface="Arial" charset="0"/>
              </a:rPr>
              <a:pPr algn="r" eaLnBrk="1" hangingPunct="1"/>
              <a:t>46</a:t>
            </a:fld>
            <a:endParaRPr lang="en-US" sz="1300">
              <a:latin typeface="Arial" charset="0"/>
            </a:endParaRPr>
          </a:p>
        </p:txBody>
      </p:sp>
      <p:sp>
        <p:nvSpPr>
          <p:cNvPr id="108547" name="Rectangle 2"/>
          <p:cNvSpPr>
            <a:spLocks noGrp="1" noRot="1" noChangeAspect="1" noChangeArrowheads="1" noTextEdit="1"/>
          </p:cNvSpPr>
          <p:nvPr>
            <p:ph type="sldImg"/>
          </p:nvPr>
        </p:nvSpPr>
        <p:spPr>
          <a:xfrm>
            <a:off x="1260475" y="720725"/>
            <a:ext cx="4797425" cy="3598863"/>
          </a:xfrm>
          <a:ln/>
        </p:spPr>
      </p:sp>
      <p:sp>
        <p:nvSpPr>
          <p:cNvPr id="108548" name="Rectangle 3"/>
          <p:cNvSpPr>
            <a:spLocks noGrp="1" noChangeArrowheads="1"/>
          </p:cNvSpPr>
          <p:nvPr>
            <p:ph type="body" idx="1"/>
          </p:nvPr>
        </p:nvSpPr>
        <p:spPr/>
        <p:txBody>
          <a:bodyPr lIns="95638" tIns="47819" rIns="95638" bIns="47819"/>
          <a:lstStyle/>
          <a:p>
            <a:r>
              <a:rPr lang="es-HN" dirty="0" err="1"/>
              <a:t>The</a:t>
            </a:r>
            <a:r>
              <a:rPr lang="es-HN" dirty="0"/>
              <a:t> </a:t>
            </a:r>
            <a:r>
              <a:rPr lang="es-HN" dirty="0" err="1"/>
              <a:t>number</a:t>
            </a:r>
            <a:r>
              <a:rPr lang="es-HN" dirty="0"/>
              <a:t> of </a:t>
            </a:r>
            <a:r>
              <a:rPr lang="es-HN" dirty="0" err="1"/>
              <a:t>bonds</a:t>
            </a:r>
            <a:r>
              <a:rPr lang="es-HN" dirty="0"/>
              <a:t> per </a:t>
            </a:r>
            <a:r>
              <a:rPr lang="es-HN" dirty="0" err="1"/>
              <a:t>unit</a:t>
            </a:r>
            <a:r>
              <a:rPr lang="es-HN" dirty="0"/>
              <a:t> </a:t>
            </a:r>
            <a:r>
              <a:rPr lang="es-HN" dirty="0" err="1"/>
              <a:t>area</a:t>
            </a:r>
            <a:r>
              <a:rPr lang="es-HN" dirty="0"/>
              <a:t> in</a:t>
            </a:r>
            <a:r>
              <a:rPr lang="es-HN" baseline="0" dirty="0"/>
              <a:t> </a:t>
            </a:r>
            <a:r>
              <a:rPr lang="es-HN" baseline="0" dirty="0" err="1"/>
              <a:t>the</a:t>
            </a:r>
            <a:r>
              <a:rPr lang="es-HN" baseline="0" dirty="0"/>
              <a:t> central </a:t>
            </a:r>
            <a:r>
              <a:rPr lang="es-HN" baseline="0" dirty="0" err="1"/>
              <a:t>plane</a:t>
            </a:r>
            <a:r>
              <a:rPr lang="es-HN" baseline="0" dirty="0"/>
              <a:t> of </a:t>
            </a:r>
            <a:r>
              <a:rPr lang="es-HN" baseline="0" dirty="0" err="1"/>
              <a:t>the</a:t>
            </a:r>
            <a:r>
              <a:rPr lang="es-HN" baseline="0" dirty="0"/>
              <a:t> floc </a:t>
            </a:r>
            <a:r>
              <a:rPr lang="es-HN" baseline="0" dirty="0" err="1"/>
              <a:t>decreases</a:t>
            </a:r>
            <a:r>
              <a:rPr lang="es-HN" baseline="0" dirty="0"/>
              <a:t> as </a:t>
            </a:r>
            <a:r>
              <a:rPr lang="es-HN" baseline="0" dirty="0" err="1"/>
              <a:t>the</a:t>
            </a:r>
            <a:r>
              <a:rPr lang="es-HN" baseline="0" dirty="0"/>
              <a:t> floc </a:t>
            </a:r>
            <a:r>
              <a:rPr lang="es-HN" baseline="0" dirty="0" err="1"/>
              <a:t>grows</a:t>
            </a:r>
            <a:r>
              <a:rPr lang="es-HN" baseline="0" dirty="0"/>
              <a:t> </a:t>
            </a:r>
            <a:r>
              <a:rPr lang="es-HN" baseline="0" dirty="0" err="1"/>
              <a:t>larger</a:t>
            </a:r>
            <a:r>
              <a:rPr lang="es-HN" baseline="0" dirty="0"/>
              <a:t>.</a:t>
            </a:r>
            <a:endParaRPr lang="es-H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THE INFLUENCE OF VISCOSITY ON MIXING IN JET REACTORS</a:t>
            </a:r>
          </a:p>
          <a:p>
            <a:r>
              <a:rPr lang="en-US" sz="1300" dirty="0"/>
              <a:t>Jo BALDYGA, J. R. BOURNE* and R. V. GHOLAP</a:t>
            </a:r>
          </a:p>
          <a:p>
            <a:r>
              <a:rPr lang="en-US" sz="1300" i="1" dirty="0"/>
              <a:t>Chemical Engineering Science, Vol. 50, No. 12, pp. 1877-1880, 1995</a:t>
            </a:r>
            <a:endParaRPr lang="en-US" dirty="0"/>
          </a:p>
          <a:p>
            <a:r>
              <a:rPr lang="en-US" dirty="0"/>
              <a:t>It is expected that </a:t>
            </a:r>
            <a:r>
              <a:rPr lang="en-US" dirty="0" err="1"/>
              <a:t>P.Jet</a:t>
            </a:r>
            <a:r>
              <a:rPr lang="en-US" dirty="0"/>
              <a:t> is a function of</a:t>
            </a:r>
            <a:r>
              <a:rPr lang="en-US" baseline="0" dirty="0"/>
              <a:t> the jet geometry. </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“Overlap ratios of less than 5 result in normalized G-values</a:t>
            </a:r>
            <a:r>
              <a:rPr lang="en-US" baseline="0" dirty="0"/>
              <a:t> </a:t>
            </a:r>
            <a:r>
              <a:rPr lang="en-US" dirty="0"/>
              <a:t>of less than 1.5.” Towards optimal design parameters for around-the-end hydraulic flocculators, Johannes </a:t>
            </a:r>
            <a:r>
              <a:rPr lang="en-US" dirty="0" err="1"/>
              <a:t>Haarhoff</a:t>
            </a:r>
            <a:r>
              <a:rPr lang="en-US" dirty="0"/>
              <a:t> and </a:t>
            </a:r>
            <a:r>
              <a:rPr lang="en-US" dirty="0" err="1"/>
              <a:t>Jeremia</a:t>
            </a:r>
            <a:r>
              <a:rPr lang="en-US" dirty="0"/>
              <a:t> J. van der Walt.</a:t>
            </a:r>
          </a:p>
          <a:p>
            <a:r>
              <a:rPr lang="en-US" dirty="0"/>
              <a:t>Journal of Water Supply: Research and Technology—AQUA | 50.3 | 2001</a:t>
            </a:r>
          </a:p>
          <a:p>
            <a:endParaRPr lang="en-US" dirty="0"/>
          </a:p>
          <a:p>
            <a:r>
              <a:rPr lang="en-US" dirty="0"/>
              <a:t>We</a:t>
            </a:r>
            <a:r>
              <a:rPr lang="en-US" baseline="0" dirty="0"/>
              <a:t> can move from a G ratio to a EDR ratio by squaring the G ratio.</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49</a:t>
            </a:fld>
            <a:endParaRPr lang="en-US"/>
          </a:p>
        </p:txBody>
      </p:sp>
    </p:spTree>
    <p:extLst>
      <p:ext uri="{BB962C8B-B14F-4D97-AF65-F5344CB8AC3E}">
        <p14:creationId xmlns:p14="http://schemas.microsoft.com/office/powerpoint/2010/main" val="3119331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155175-C855-434A-A43E-8B3774316993}" type="slidenum">
              <a:rPr lang="en-US"/>
              <a:pPr/>
              <a:t>50</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es-HN" dirty="0" err="1"/>
              <a:t>These</a:t>
            </a:r>
            <a:r>
              <a:rPr lang="es-HN" dirty="0"/>
              <a:t> </a:t>
            </a:r>
            <a:r>
              <a:rPr lang="es-HN" dirty="0" err="1"/>
              <a:t>results</a:t>
            </a:r>
            <a:r>
              <a:rPr lang="es-HN" dirty="0"/>
              <a:t> </a:t>
            </a:r>
            <a:r>
              <a:rPr lang="es-HN" dirty="0" err="1"/>
              <a:t>require</a:t>
            </a:r>
            <a:r>
              <a:rPr lang="es-HN" dirty="0"/>
              <a:t> a </a:t>
            </a:r>
            <a:r>
              <a:rPr lang="es-HN" dirty="0" err="1"/>
              <a:t>Pi.PlaneJet</a:t>
            </a:r>
            <a:r>
              <a:rPr lang="es-HN" baseline="0" dirty="0"/>
              <a:t> </a:t>
            </a:r>
            <a:r>
              <a:rPr lang="es-HN" baseline="0" dirty="0" err="1"/>
              <a:t>value</a:t>
            </a:r>
            <a:r>
              <a:rPr lang="es-HN" baseline="0" dirty="0"/>
              <a:t> of 0.225. </a:t>
            </a:r>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FF6793-35F4-419A-B21A-699D7105B25E}" type="slidenum">
              <a:rPr lang="en-US"/>
              <a:pPr/>
              <a:t>4</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r>
              <a:rPr lang="es-HN"/>
              <a:t>planta de 50 Lps con 2 cámaras de sedimentación</a:t>
            </a:r>
          </a:p>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DBA8DE-4FC4-4792-9820-89A7D6C50076}" type="slidenum">
              <a:rPr lang="en-US"/>
              <a:pPr/>
              <a:t>5</a:t>
            </a:fld>
            <a:endParaRPr lang="en-US"/>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r>
              <a:rPr lang="es-HN" dirty="0"/>
              <a:t>planta de 50 </a:t>
            </a:r>
            <a:r>
              <a:rPr lang="es-HN" dirty="0" err="1"/>
              <a:t>Lps</a:t>
            </a:r>
            <a:r>
              <a:rPr lang="es-HN" dirty="0"/>
              <a:t> con 2 cámaras de sedimentación</a:t>
            </a:r>
          </a:p>
          <a:p>
            <a:endParaRPr lang="es-H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6</a:t>
            </a:fld>
            <a:endParaRPr 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9</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7.xml"/><Relationship Id="rId7" Type="http://schemas.openxmlformats.org/officeDocument/2006/relationships/image" Target="../media/image17.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8.xml"/><Relationship Id="rId10" Type="http://schemas.openxmlformats.org/officeDocument/2006/relationships/image" Target="../media/image20.png"/><Relationship Id="rId4" Type="http://schemas.openxmlformats.org/officeDocument/2006/relationships/slideLayout" Target="../slideLayouts/slideLayout5.xml"/><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0.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48.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10statesstandards.com/waterrev2012.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5.xml"/><Relationship Id="rId13" Type="http://schemas.openxmlformats.org/officeDocument/2006/relationships/image" Target="../media/image31.png"/><Relationship Id="rId3" Type="http://schemas.openxmlformats.org/officeDocument/2006/relationships/tags" Target="../tags/tag14.xml"/><Relationship Id="rId7" Type="http://schemas.openxmlformats.org/officeDocument/2006/relationships/slideLayout" Target="../slideLayouts/slideLayout2.xml"/><Relationship Id="rId12" Type="http://schemas.openxmlformats.org/officeDocument/2006/relationships/image" Target="../media/image30.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image" Target="../media/image29.png"/><Relationship Id="rId5" Type="http://schemas.openxmlformats.org/officeDocument/2006/relationships/tags" Target="../tags/tag16.xml"/><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tags" Target="../tags/tag15.xml"/><Relationship Id="rId9" Type="http://schemas.openxmlformats.org/officeDocument/2006/relationships/image" Target="../media/image220.png"/><Relationship Id="rId1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png"/><Relationship Id="rId4" Type="http://schemas.openxmlformats.org/officeDocument/2006/relationships/tags" Target="../tags/tag4.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27.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21.xml"/><Relationship Id="rId7" Type="http://schemas.openxmlformats.org/officeDocument/2006/relationships/image" Target="../media/image34.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slideLayout" Target="../slideLayouts/slideLayout5.xml"/><Relationship Id="rId11" Type="http://schemas.openxmlformats.org/officeDocument/2006/relationships/image" Target="../media/image37.png"/><Relationship Id="rId5" Type="http://schemas.openxmlformats.org/officeDocument/2006/relationships/tags" Target="../tags/tag23.xml"/><Relationship Id="rId10" Type="http://schemas.openxmlformats.org/officeDocument/2006/relationships/image" Target="../media/image36.png"/><Relationship Id="rId4" Type="http://schemas.openxmlformats.org/officeDocument/2006/relationships/tags" Target="../tags/tag22.xml"/><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41.pn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40.png"/><Relationship Id="rId2" Type="http://schemas.openxmlformats.org/officeDocument/2006/relationships/tags" Target="../tags/tag25.xml"/><Relationship Id="rId16" Type="http://schemas.openxmlformats.org/officeDocument/2006/relationships/image" Target="../media/image50.png"/><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39.png"/><Relationship Id="rId5" Type="http://schemas.openxmlformats.org/officeDocument/2006/relationships/tags" Target="../tags/tag28.xml"/><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tags" Target="../tags/tag27.xml"/><Relationship Id="rId9" Type="http://schemas.openxmlformats.org/officeDocument/2006/relationships/image" Target="../media/image290.png"/><Relationship Id="rId14"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oleObject" Target="../embeddings/oleObject2.bin"/><Relationship Id="rId18" Type="http://schemas.openxmlformats.org/officeDocument/2006/relationships/image" Target="../media/image55.png"/><Relationship Id="rId3" Type="http://schemas.openxmlformats.org/officeDocument/2006/relationships/tags" Target="../tags/tag32.xml"/><Relationship Id="rId21" Type="http://schemas.openxmlformats.org/officeDocument/2006/relationships/image" Target="../media/image37.png"/><Relationship Id="rId7" Type="http://schemas.openxmlformats.org/officeDocument/2006/relationships/tags" Target="../tags/tag36.xml"/><Relationship Id="rId12" Type="http://schemas.openxmlformats.org/officeDocument/2006/relationships/image" Target="../media/image10.png"/><Relationship Id="rId17" Type="http://schemas.openxmlformats.org/officeDocument/2006/relationships/image" Target="../media/image53.png"/><Relationship Id="rId2" Type="http://schemas.openxmlformats.org/officeDocument/2006/relationships/tags" Target="../tags/tag31.xml"/><Relationship Id="rId16" Type="http://schemas.openxmlformats.org/officeDocument/2006/relationships/image" Target="../media/image57.png"/><Relationship Id="rId20" Type="http://schemas.openxmlformats.org/officeDocument/2006/relationships/image" Target="../media/image58.png"/><Relationship Id="rId1" Type="http://schemas.openxmlformats.org/officeDocument/2006/relationships/vmlDrawing" Target="../drawings/vmlDrawing2.vml"/><Relationship Id="rId6" Type="http://schemas.openxmlformats.org/officeDocument/2006/relationships/tags" Target="../tags/tag35.xml"/><Relationship Id="rId11" Type="http://schemas.openxmlformats.org/officeDocument/2006/relationships/image" Target="../media/image52.png"/><Relationship Id="rId5" Type="http://schemas.openxmlformats.org/officeDocument/2006/relationships/tags" Target="../tags/tag34.xml"/><Relationship Id="rId23" Type="http://schemas.openxmlformats.org/officeDocument/2006/relationships/image" Target="../media/image60.png"/><Relationship Id="rId10" Type="http://schemas.openxmlformats.org/officeDocument/2006/relationships/notesSlide" Target="../notesSlides/notesSlide18.xml"/><Relationship Id="rId19" Type="http://schemas.openxmlformats.org/officeDocument/2006/relationships/image" Target="../media/image56.png"/><Relationship Id="rId4" Type="http://schemas.openxmlformats.org/officeDocument/2006/relationships/tags" Target="../tags/tag33.xml"/><Relationship Id="rId9" Type="http://schemas.openxmlformats.org/officeDocument/2006/relationships/slideLayout" Target="../slideLayouts/slideLayout5.xml"/><Relationship Id="rId14" Type="http://schemas.openxmlformats.org/officeDocument/2006/relationships/image" Target="../media/image51.wmf"/><Relationship Id="rId22" Type="http://schemas.openxmlformats.org/officeDocument/2006/relationships/image" Target="../media/image59.png"/></Relationships>
</file>

<file path=ppt/slides/_rels/slide25.xml.rels><?xml version="1.0" encoding="UTF-8" standalone="yes"?>
<Relationships xmlns="http://schemas.openxmlformats.org/package/2006/relationships"><Relationship Id="rId13" Type="http://schemas.openxmlformats.org/officeDocument/2006/relationships/image" Target="../media/image62.png"/><Relationship Id="rId3" Type="http://schemas.openxmlformats.org/officeDocument/2006/relationships/tags" Target="../tags/tag40.xml"/><Relationship Id="rId7" Type="http://schemas.openxmlformats.org/officeDocument/2006/relationships/notesSlide" Target="../notesSlides/notesSlide19.xml"/><Relationship Id="rId12" Type="http://schemas.openxmlformats.org/officeDocument/2006/relationships/image" Target="../media/image61.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5.xml"/><Relationship Id="rId11" Type="http://schemas.openxmlformats.org/officeDocument/2006/relationships/image" Target="../media/image59.png"/><Relationship Id="rId5" Type="http://schemas.openxmlformats.org/officeDocument/2006/relationships/tags" Target="../tags/tag42.xml"/><Relationship Id="rId15" Type="http://schemas.openxmlformats.org/officeDocument/2006/relationships/image" Target="../media/image65.png"/><Relationship Id="rId10" Type="http://schemas.openxmlformats.org/officeDocument/2006/relationships/image" Target="../media/image85.png"/><Relationship Id="rId4" Type="http://schemas.openxmlformats.org/officeDocument/2006/relationships/tags" Target="../tags/tag41.xml"/><Relationship Id="rId1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1.png"/><Relationship Id="rId3" Type="http://schemas.openxmlformats.org/officeDocument/2006/relationships/tags" Target="../tags/tag45.xml"/><Relationship Id="rId7" Type="http://schemas.openxmlformats.org/officeDocument/2006/relationships/image" Target="../media/image110.png"/><Relationship Id="rId12" Type="http://schemas.openxmlformats.org/officeDocument/2006/relationships/image" Target="../media/image70.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slideLayout" Target="../slideLayouts/slideLayout5.xml"/><Relationship Id="rId11" Type="http://schemas.openxmlformats.org/officeDocument/2006/relationships/image" Target="../media/image69.png"/><Relationship Id="rId5" Type="http://schemas.openxmlformats.org/officeDocument/2006/relationships/tags" Target="../tags/tag47.xml"/><Relationship Id="rId10" Type="http://schemas.openxmlformats.org/officeDocument/2006/relationships/image" Target="../media/image68.png"/><Relationship Id="rId4" Type="http://schemas.openxmlformats.org/officeDocument/2006/relationships/tags" Target="../tags/tag46.xml"/><Relationship Id="rId9"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75.png"/><Relationship Id="rId3" Type="http://schemas.openxmlformats.org/officeDocument/2006/relationships/tags" Target="../tags/tag50.xml"/><Relationship Id="rId7" Type="http://schemas.openxmlformats.org/officeDocument/2006/relationships/slideLayout" Target="../slideLayouts/slideLayout2.xml"/><Relationship Id="rId12" Type="http://schemas.openxmlformats.org/officeDocument/2006/relationships/image" Target="../media/image74.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image" Target="../media/image73.png"/><Relationship Id="rId5" Type="http://schemas.openxmlformats.org/officeDocument/2006/relationships/tags" Target="../tags/tag52.xml"/><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tags" Target="../tags/tag51.xml"/><Relationship Id="rId9" Type="http://schemas.openxmlformats.org/officeDocument/2006/relationships/image" Target="../media/image660.png"/><Relationship Id="rId14"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image" Target="../media/image82.png"/><Relationship Id="rId3" Type="http://schemas.openxmlformats.org/officeDocument/2006/relationships/tags" Target="../tags/tag56.xml"/><Relationship Id="rId7" Type="http://schemas.openxmlformats.org/officeDocument/2006/relationships/slideLayout" Target="../slideLayouts/slideLayout5.xml"/><Relationship Id="rId12" Type="http://schemas.openxmlformats.org/officeDocument/2006/relationships/image" Target="../media/image81.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image" Target="../media/image80.png"/><Relationship Id="rId5" Type="http://schemas.openxmlformats.org/officeDocument/2006/relationships/tags" Target="../tags/tag58.xml"/><Relationship Id="rId10" Type="http://schemas.openxmlformats.org/officeDocument/2006/relationships/image" Target="../media/image79.png"/><Relationship Id="rId4" Type="http://schemas.openxmlformats.org/officeDocument/2006/relationships/tags" Target="../tags/tag57.xml"/><Relationship Id="rId9" Type="http://schemas.openxmlformats.org/officeDocument/2006/relationships/image" Target="../media/image78.png"/><Relationship Id="rId14"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7.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86.png"/><Relationship Id="rId5" Type="http://schemas.openxmlformats.org/officeDocument/2006/relationships/image" Target="../media/image85.emf"/><Relationship Id="rId4"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88.png"/><Relationship Id="rId7"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8.png"/><Relationship Id="rId4" Type="http://schemas.openxmlformats.org/officeDocument/2006/relationships/image" Target="../media/image89.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102.wmf"/><Relationship Id="rId18" Type="http://schemas.openxmlformats.org/officeDocument/2006/relationships/oleObject" Target="../embeddings/oleObject10.bin"/><Relationship Id="rId3" Type="http://schemas.openxmlformats.org/officeDocument/2006/relationships/notesSlide" Target="../notesSlides/notesSlide26.xml"/><Relationship Id="rId7" Type="http://schemas.openxmlformats.org/officeDocument/2006/relationships/image" Target="../media/image100.wmf"/><Relationship Id="rId12" Type="http://schemas.openxmlformats.org/officeDocument/2006/relationships/oleObject" Target="../embeddings/oleObject7.bin"/><Relationship Id="rId17" Type="http://schemas.openxmlformats.org/officeDocument/2006/relationships/image" Target="../media/image104.wmf"/><Relationship Id="rId2" Type="http://schemas.openxmlformats.org/officeDocument/2006/relationships/slideLayout" Target="../slideLayouts/slideLayout5.xml"/><Relationship Id="rId16" Type="http://schemas.openxmlformats.org/officeDocument/2006/relationships/oleObject" Target="../embeddings/oleObject9.bin"/><Relationship Id="rId20" Type="http://schemas.openxmlformats.org/officeDocument/2006/relationships/image" Target="../media/image106.png"/><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101.wmf"/><Relationship Id="rId5" Type="http://schemas.openxmlformats.org/officeDocument/2006/relationships/image" Target="../media/image99.wmf"/><Relationship Id="rId15" Type="http://schemas.openxmlformats.org/officeDocument/2006/relationships/image" Target="../media/image103.wmf"/><Relationship Id="rId10" Type="http://schemas.openxmlformats.org/officeDocument/2006/relationships/oleObject" Target="../embeddings/oleObject6.bin"/><Relationship Id="rId19" Type="http://schemas.openxmlformats.org/officeDocument/2006/relationships/image" Target="../media/image105.emf"/><Relationship Id="rId4" Type="http://schemas.openxmlformats.org/officeDocument/2006/relationships/oleObject" Target="../embeddings/oleObject3.bin"/><Relationship Id="rId9" Type="http://schemas.openxmlformats.org/officeDocument/2006/relationships/image" Target="../media/image51.wmf"/><Relationship Id="rId14" Type="http://schemas.openxmlformats.org/officeDocument/2006/relationships/oleObject" Target="../embeddings/oleObject8.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109.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08.wmf"/><Relationship Id="rId5" Type="http://schemas.openxmlformats.org/officeDocument/2006/relationships/oleObject" Target="../embeddings/oleObject12.bin"/><Relationship Id="rId4" Type="http://schemas.openxmlformats.org/officeDocument/2006/relationships/image" Target="../media/image107.w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114.wmf"/><Relationship Id="rId18" Type="http://schemas.openxmlformats.org/officeDocument/2006/relationships/oleObject" Target="../embeddings/oleObject20.bin"/><Relationship Id="rId3" Type="http://schemas.openxmlformats.org/officeDocument/2006/relationships/image" Target="../media/image118.png"/><Relationship Id="rId7" Type="http://schemas.openxmlformats.org/officeDocument/2006/relationships/image" Target="../media/image111.wmf"/><Relationship Id="rId12" Type="http://schemas.openxmlformats.org/officeDocument/2006/relationships/oleObject" Target="../embeddings/oleObject17.bin"/><Relationship Id="rId17" Type="http://schemas.openxmlformats.org/officeDocument/2006/relationships/image" Target="../media/image116.wmf"/><Relationship Id="rId2" Type="http://schemas.openxmlformats.org/officeDocument/2006/relationships/slideLayout" Target="../slideLayouts/slideLayout5.xml"/><Relationship Id="rId16" Type="http://schemas.openxmlformats.org/officeDocument/2006/relationships/oleObject" Target="../embeddings/oleObject19.bin"/><Relationship Id="rId1" Type="http://schemas.openxmlformats.org/officeDocument/2006/relationships/vmlDrawing" Target="../drawings/vmlDrawing5.vml"/><Relationship Id="rId6" Type="http://schemas.openxmlformats.org/officeDocument/2006/relationships/oleObject" Target="../embeddings/oleObject14.bin"/><Relationship Id="rId11" Type="http://schemas.openxmlformats.org/officeDocument/2006/relationships/image" Target="../media/image113.wmf"/><Relationship Id="rId5" Type="http://schemas.openxmlformats.org/officeDocument/2006/relationships/image" Target="../media/image110.wmf"/><Relationship Id="rId15" Type="http://schemas.openxmlformats.org/officeDocument/2006/relationships/image" Target="../media/image115.wmf"/><Relationship Id="rId10" Type="http://schemas.openxmlformats.org/officeDocument/2006/relationships/oleObject" Target="../embeddings/oleObject16.bin"/><Relationship Id="rId19" Type="http://schemas.openxmlformats.org/officeDocument/2006/relationships/image" Target="../media/image117.wmf"/><Relationship Id="rId4" Type="http://schemas.openxmlformats.org/officeDocument/2006/relationships/oleObject" Target="../embeddings/oleObject13.bin"/><Relationship Id="rId9" Type="http://schemas.openxmlformats.org/officeDocument/2006/relationships/image" Target="../media/image112.wmf"/><Relationship Id="rId14" Type="http://schemas.openxmlformats.org/officeDocument/2006/relationships/oleObject" Target="../embeddings/oleObject18.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102.wmf"/><Relationship Id="rId18" Type="http://schemas.openxmlformats.org/officeDocument/2006/relationships/oleObject" Target="../embeddings/oleObject28.bin"/><Relationship Id="rId3" Type="http://schemas.openxmlformats.org/officeDocument/2006/relationships/notesSlide" Target="../notesSlides/notesSlide27.xml"/><Relationship Id="rId7" Type="http://schemas.openxmlformats.org/officeDocument/2006/relationships/image" Target="../media/image100.wmf"/><Relationship Id="rId12" Type="http://schemas.openxmlformats.org/officeDocument/2006/relationships/oleObject" Target="../embeddings/oleObject25.bin"/><Relationship Id="rId17" Type="http://schemas.openxmlformats.org/officeDocument/2006/relationships/image" Target="../media/image121.wmf"/><Relationship Id="rId2" Type="http://schemas.openxmlformats.org/officeDocument/2006/relationships/slideLayout" Target="../slideLayouts/slideLayout5.xml"/><Relationship Id="rId16" Type="http://schemas.openxmlformats.org/officeDocument/2006/relationships/oleObject" Target="../embeddings/oleObject27.bin"/><Relationship Id="rId20" Type="http://schemas.openxmlformats.org/officeDocument/2006/relationships/image" Target="../media/image106.png"/><Relationship Id="rId1" Type="http://schemas.openxmlformats.org/officeDocument/2006/relationships/vmlDrawing" Target="../drawings/vmlDrawing6.vml"/><Relationship Id="rId6" Type="http://schemas.openxmlformats.org/officeDocument/2006/relationships/oleObject" Target="../embeddings/oleObject22.bin"/><Relationship Id="rId11" Type="http://schemas.openxmlformats.org/officeDocument/2006/relationships/image" Target="../media/image119.wmf"/><Relationship Id="rId5" Type="http://schemas.openxmlformats.org/officeDocument/2006/relationships/image" Target="../media/image99.wmf"/><Relationship Id="rId15" Type="http://schemas.openxmlformats.org/officeDocument/2006/relationships/image" Target="../media/image120.wmf"/><Relationship Id="rId10" Type="http://schemas.openxmlformats.org/officeDocument/2006/relationships/oleObject" Target="../embeddings/oleObject24.bin"/><Relationship Id="rId19" Type="http://schemas.openxmlformats.org/officeDocument/2006/relationships/image" Target="../media/image105.emf"/><Relationship Id="rId4" Type="http://schemas.openxmlformats.org/officeDocument/2006/relationships/oleObject" Target="../embeddings/oleObject21.bin"/><Relationship Id="rId9" Type="http://schemas.openxmlformats.org/officeDocument/2006/relationships/image" Target="../media/image51.wmf"/><Relationship Id="rId14" Type="http://schemas.openxmlformats.org/officeDocument/2006/relationships/oleObject" Target="../embeddings/oleObject26.bin"/></Relationships>
</file>

<file path=ppt/slides/_rels/slide39.x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5.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124.png"/><Relationship Id="rId5" Type="http://schemas.openxmlformats.org/officeDocument/2006/relationships/image" Target="../media/image117.png"/><Relationship Id="rId4"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27.png"/><Relationship Id="rId5" Type="http://schemas.openxmlformats.org/officeDocument/2006/relationships/slide" Target="slide34.xml"/><Relationship Id="rId4" Type="http://schemas.openxmlformats.org/officeDocument/2006/relationships/image" Target="../media/image126.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28.wmf"/><Relationship Id="rId4" Type="http://schemas.openxmlformats.org/officeDocument/2006/relationships/oleObject" Target="../embeddings/oleObject30.bin"/></Relationships>
</file>

<file path=ppt/slides/_rels/slide4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4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48.xml.rels><?xml version="1.0" encoding="UTF-8" standalone="yes"?>
<Relationships xmlns="http://schemas.openxmlformats.org/package/2006/relationships"><Relationship Id="rId13" Type="http://schemas.openxmlformats.org/officeDocument/2006/relationships/slideLayout" Target="../slideLayouts/slideLayout5.xml"/><Relationship Id="rId26" Type="http://schemas.openxmlformats.org/officeDocument/2006/relationships/oleObject" Target="../embeddings/oleObject33.bin"/><Relationship Id="rId3" Type="http://schemas.openxmlformats.org/officeDocument/2006/relationships/tags" Target="../tags/tag65.xml"/><Relationship Id="rId34" Type="http://schemas.openxmlformats.org/officeDocument/2006/relationships/image" Target="../media/image144.png"/><Relationship Id="rId7" Type="http://schemas.openxmlformats.org/officeDocument/2006/relationships/tags" Target="../tags/tag69.xml"/><Relationship Id="rId12" Type="http://schemas.openxmlformats.org/officeDocument/2006/relationships/tags" Target="../tags/tag74.xml"/><Relationship Id="rId17" Type="http://schemas.openxmlformats.org/officeDocument/2006/relationships/image" Target="../media/image135.wmf"/><Relationship Id="rId25" Type="http://schemas.openxmlformats.org/officeDocument/2006/relationships/image" Target="../media/image136.wmf"/><Relationship Id="rId33" Type="http://schemas.openxmlformats.org/officeDocument/2006/relationships/image" Target="../media/image143.png"/><Relationship Id="rId38" Type="http://schemas.openxmlformats.org/officeDocument/2006/relationships/image" Target="../media/image148.png"/><Relationship Id="rId2" Type="http://schemas.openxmlformats.org/officeDocument/2006/relationships/tags" Target="../tags/tag64.xml"/><Relationship Id="rId16" Type="http://schemas.openxmlformats.org/officeDocument/2006/relationships/oleObject" Target="../embeddings/oleObject31.bin"/><Relationship Id="rId29" Type="http://schemas.openxmlformats.org/officeDocument/2006/relationships/image" Target="../media/image139.png"/><Relationship Id="rId1" Type="http://schemas.openxmlformats.org/officeDocument/2006/relationships/vmlDrawing" Target="../drawings/vmlDrawing9.vml"/><Relationship Id="rId6" Type="http://schemas.openxmlformats.org/officeDocument/2006/relationships/tags" Target="../tags/tag68.xml"/><Relationship Id="rId11" Type="http://schemas.openxmlformats.org/officeDocument/2006/relationships/tags" Target="../tags/tag73.xml"/><Relationship Id="rId24" Type="http://schemas.openxmlformats.org/officeDocument/2006/relationships/oleObject" Target="../embeddings/oleObject32.bin"/><Relationship Id="rId32" Type="http://schemas.openxmlformats.org/officeDocument/2006/relationships/image" Target="../media/image142.png"/><Relationship Id="rId37" Type="http://schemas.openxmlformats.org/officeDocument/2006/relationships/image" Target="../media/image147.png"/><Relationship Id="rId5" Type="http://schemas.openxmlformats.org/officeDocument/2006/relationships/tags" Target="../tags/tag67.xml"/><Relationship Id="rId15" Type="http://schemas.openxmlformats.org/officeDocument/2006/relationships/image" Target="../media/image21.png"/><Relationship Id="rId23" Type="http://schemas.openxmlformats.org/officeDocument/2006/relationships/image" Target="../media/image320.png"/><Relationship Id="rId28" Type="http://schemas.openxmlformats.org/officeDocument/2006/relationships/image" Target="../media/image138.png"/><Relationship Id="rId36" Type="http://schemas.openxmlformats.org/officeDocument/2006/relationships/image" Target="../media/image146.png"/><Relationship Id="rId10" Type="http://schemas.openxmlformats.org/officeDocument/2006/relationships/tags" Target="../tags/tag72.xml"/><Relationship Id="rId31" Type="http://schemas.openxmlformats.org/officeDocument/2006/relationships/image" Target="../media/image141.png"/><Relationship Id="rId4" Type="http://schemas.openxmlformats.org/officeDocument/2006/relationships/tags" Target="../tags/tag66.xml"/><Relationship Id="rId9" Type="http://schemas.openxmlformats.org/officeDocument/2006/relationships/tags" Target="../tags/tag71.xml"/><Relationship Id="rId14" Type="http://schemas.openxmlformats.org/officeDocument/2006/relationships/notesSlide" Target="../notesSlides/notesSlide33.xml"/><Relationship Id="rId27" Type="http://schemas.openxmlformats.org/officeDocument/2006/relationships/image" Target="../media/image137.wmf"/><Relationship Id="rId30" Type="http://schemas.openxmlformats.org/officeDocument/2006/relationships/image" Target="../media/image140.png"/><Relationship Id="rId35" Type="http://schemas.openxmlformats.org/officeDocument/2006/relationships/image" Target="../media/image145.png"/><Relationship Id="rId8" Type="http://schemas.openxmlformats.org/officeDocument/2006/relationships/tags" Target="../tags/tag70.xml"/></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50.png"/><Relationship Id="rId3" Type="http://schemas.openxmlformats.org/officeDocument/2006/relationships/tags" Target="../tags/tag77.xml"/><Relationship Id="rId7" Type="http://schemas.openxmlformats.org/officeDocument/2006/relationships/tags" Target="../tags/tag81.xml"/><Relationship Id="rId12" Type="http://schemas.openxmlformats.org/officeDocument/2006/relationships/image" Target="../media/image149.png"/><Relationship Id="rId2" Type="http://schemas.openxmlformats.org/officeDocument/2006/relationships/tags" Target="../tags/tag76.xml"/><Relationship Id="rId16" Type="http://schemas.openxmlformats.org/officeDocument/2006/relationships/image" Target="../media/image153.png"/><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image" Target="../media/image139.png"/><Relationship Id="rId5" Type="http://schemas.openxmlformats.org/officeDocument/2006/relationships/tags" Target="../tags/tag79.xml"/><Relationship Id="rId15" Type="http://schemas.openxmlformats.org/officeDocument/2006/relationships/image" Target="../media/image152.png"/><Relationship Id="rId10" Type="http://schemas.openxmlformats.org/officeDocument/2006/relationships/image" Target="../media/image1410.png"/><Relationship Id="rId4" Type="http://schemas.openxmlformats.org/officeDocument/2006/relationships/tags" Target="../tags/tag78.xml"/><Relationship Id="rId9" Type="http://schemas.openxmlformats.org/officeDocument/2006/relationships/notesSlide" Target="../notesSlides/notesSlide34.xml"/><Relationship Id="rId14" Type="http://schemas.openxmlformats.org/officeDocument/2006/relationships/image" Target="../media/image15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0.png"/><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13.w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image" Target="../media/image154.wmf"/><Relationship Id="rId18" Type="http://schemas.openxmlformats.org/officeDocument/2006/relationships/image" Target="../media/image157.png"/><Relationship Id="rId3" Type="http://schemas.openxmlformats.org/officeDocument/2006/relationships/tags" Target="../tags/tag84.xml"/><Relationship Id="rId7" Type="http://schemas.openxmlformats.org/officeDocument/2006/relationships/notesSlide" Target="../notesSlides/notesSlide35.xml"/><Relationship Id="rId17" Type="http://schemas.openxmlformats.org/officeDocument/2006/relationships/image" Target="../media/image156.png"/><Relationship Id="rId2" Type="http://schemas.openxmlformats.org/officeDocument/2006/relationships/tags" Target="../tags/tag83.xml"/><Relationship Id="rId16" Type="http://schemas.openxmlformats.org/officeDocument/2006/relationships/image" Target="../media/image155.png"/><Relationship Id="rId20" Type="http://schemas.openxmlformats.org/officeDocument/2006/relationships/image" Target="../media/image153.png"/><Relationship Id="rId1" Type="http://schemas.openxmlformats.org/officeDocument/2006/relationships/tags" Target="../tags/tag82.xml"/><Relationship Id="rId6" Type="http://schemas.openxmlformats.org/officeDocument/2006/relationships/slideLayout" Target="../slideLayouts/slideLayout5.xml"/><Relationship Id="rId5" Type="http://schemas.openxmlformats.org/officeDocument/2006/relationships/tags" Target="../tags/tag86.xml"/><Relationship Id="rId15" Type="http://schemas.openxmlformats.org/officeDocument/2006/relationships/image" Target="../media/image430.png"/><Relationship Id="rId10" Type="http://schemas.openxmlformats.org/officeDocument/2006/relationships/image" Target="../media/image1480.png"/><Relationship Id="rId19" Type="http://schemas.openxmlformats.org/officeDocument/2006/relationships/image" Target="../media/image124.png"/><Relationship Id="rId4" Type="http://schemas.openxmlformats.org/officeDocument/2006/relationships/tags" Target="../tags/tag85.xml"/><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8051575" y="1462310"/>
            <a:ext cx="1092425" cy="5395689"/>
            <a:chOff x="8051575" y="1462310"/>
            <a:chExt cx="1092425"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sp>
          <p:nvSpPr>
            <p:cNvPr id="12" name="Freeform 11"/>
            <p:cNvSpPr/>
            <p:nvPr/>
          </p:nvSpPr>
          <p:spPr bwMode="auto">
            <a:xfrm>
              <a:off x="8051575" y="1707419"/>
              <a:ext cx="283221" cy="4337331"/>
            </a:xfrm>
            <a:custGeom>
              <a:avLst/>
              <a:gdLst>
                <a:gd name="connsiteX0" fmla="*/ 283221 w 283221"/>
                <a:gd name="connsiteY0" fmla="*/ 0 h 4337331"/>
                <a:gd name="connsiteX1" fmla="*/ 283221 w 283221"/>
                <a:gd name="connsiteY1" fmla="*/ 906308 h 4337331"/>
                <a:gd name="connsiteX2" fmla="*/ 0 w 283221"/>
                <a:gd name="connsiteY2" fmla="*/ 914400 h 4337331"/>
                <a:gd name="connsiteX3" fmla="*/ 24276 w 283221"/>
                <a:gd name="connsiteY3" fmla="*/ 4337331 h 4337331"/>
              </a:gdLst>
              <a:ahLst/>
              <a:cxnLst>
                <a:cxn ang="0">
                  <a:pos x="connsiteX0" y="connsiteY0"/>
                </a:cxn>
                <a:cxn ang="0">
                  <a:pos x="connsiteX1" y="connsiteY1"/>
                </a:cxn>
                <a:cxn ang="0">
                  <a:pos x="connsiteX2" y="connsiteY2"/>
                </a:cxn>
                <a:cxn ang="0">
                  <a:pos x="connsiteX3" y="connsiteY3"/>
                </a:cxn>
              </a:cxnLst>
              <a:rect l="l" t="t" r="r" b="b"/>
              <a:pathLst>
                <a:path w="283221" h="4337331">
                  <a:moveTo>
                    <a:pt x="283221" y="0"/>
                  </a:moveTo>
                  <a:lnTo>
                    <a:pt x="283221" y="906308"/>
                  </a:lnTo>
                  <a:lnTo>
                    <a:pt x="0" y="914400"/>
                  </a:lnTo>
                  <a:lnTo>
                    <a:pt x="24276" y="4337331"/>
                  </a:lnTo>
                </a:path>
              </a:pathLst>
            </a:custGeom>
            <a:noFill/>
            <a:ln w="28575"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3" name="TextBox 2"/>
          <p:cNvSpPr txBox="1"/>
          <p:nvPr/>
        </p:nvSpPr>
        <p:spPr>
          <a:xfrm>
            <a:off x="454559" y="6259397"/>
            <a:ext cx="7699608" cy="461665"/>
          </a:xfrm>
          <a:prstGeom prst="rect">
            <a:avLst/>
          </a:prstGeom>
          <a:noFill/>
        </p:spPr>
        <p:txBody>
          <a:bodyPr wrap="none" rtlCol="0">
            <a:spAutoFit/>
          </a:bodyPr>
          <a:lstStyle/>
          <a:p>
            <a:r>
              <a:rPr lang="en-US" sz="2400" dirty="0"/>
              <a:t>We need to measure this in one of the new AguaClara plants!</a:t>
            </a:r>
          </a:p>
        </p:txBody>
      </p:sp>
      <p:sp>
        <p:nvSpPr>
          <p:cNvPr id="4" name="TextBox 3"/>
          <p:cNvSpPr txBox="1"/>
          <p:nvPr/>
        </p:nvSpPr>
        <p:spPr>
          <a:xfrm>
            <a:off x="3997465" y="3487667"/>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17" name="Picture 16">
            <a:extLst>
              <a:ext uri="{FF2B5EF4-FFF2-40B4-BE49-F238E27FC236}">
                <a16:creationId xmlns:a16="http://schemas.microsoft.com/office/drawing/2014/main" id="{D1E29914-F73F-470F-ACB8-863B98EB8151}"/>
              </a:ext>
            </a:extLst>
          </p:cNvPr>
          <p:cNvPicPr>
            <a:picLocks noChangeAspect="1"/>
          </p:cNvPicPr>
          <p:nvPr>
            <p:custDataLst>
              <p:tags r:id="rId2"/>
            </p:custDataLst>
          </p:nvPr>
        </p:nvPicPr>
        <p:blipFill>
          <a:blip r:embed="rId9"/>
          <a:stretch>
            <a:fillRect/>
          </a:stretch>
        </p:blipFill>
        <p:spPr>
          <a:xfrm>
            <a:off x="584494" y="3533462"/>
            <a:ext cx="2530742" cy="797256"/>
          </a:xfrm>
          <a:prstGeom prst="rect">
            <a:avLst/>
          </a:prstGeom>
        </p:spPr>
      </p:pic>
      <p:pic>
        <p:nvPicPr>
          <p:cNvPr id="20" name="Picture 19">
            <a:extLst>
              <a:ext uri="{FF2B5EF4-FFF2-40B4-BE49-F238E27FC236}">
                <a16:creationId xmlns:a16="http://schemas.microsoft.com/office/drawing/2014/main" id="{B7553415-6019-41DA-9EA5-39CD756FACED}"/>
              </a:ext>
            </a:extLst>
          </p:cNvPr>
          <p:cNvPicPr>
            <a:picLocks noChangeAspect="1"/>
          </p:cNvPicPr>
          <p:nvPr>
            <p:custDataLst>
              <p:tags r:id="rId3"/>
            </p:custDataLst>
          </p:nvPr>
        </p:nvPicPr>
        <p:blipFill>
          <a:blip r:embed="rId10"/>
          <a:stretch>
            <a:fillRect/>
          </a:stretch>
        </p:blipFill>
        <p:spPr>
          <a:xfrm>
            <a:off x="467223" y="4466567"/>
            <a:ext cx="4322741" cy="806399"/>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3"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4" cstate="screen"/>
          <a:srcRect/>
          <a:stretch>
            <a:fillRect/>
          </a:stretch>
        </p:blipFill>
        <p:spPr bwMode="auto">
          <a:xfrm>
            <a:off x="6234544" y="0"/>
            <a:ext cx="1506385" cy="6096000"/>
          </a:xfrm>
          <a:prstGeom prst="rect">
            <a:avLst/>
          </a:prstGeom>
          <a:noFill/>
          <a:ln w="1">
            <a:noFill/>
            <a:miter lim="800000"/>
            <a:headEnd/>
            <a:tailEnd/>
          </a:ln>
        </p:spPr>
      </p:pic>
      <mc:AlternateContent xmlns:mc="http://schemas.openxmlformats.org/markup-compatibility/2006" xmlns:a14="http://schemas.microsoft.com/office/drawing/2010/main">
        <mc:Choice Requires="a14">
          <p:sp>
            <p:nvSpPr>
              <p:cNvPr id="6" name="Rectangle 5"/>
              <p:cNvSpPr/>
              <p:nvPr/>
            </p:nvSpPr>
            <p:spPr>
              <a:xfrm>
                <a:off x="6316254" y="6076845"/>
                <a:ext cx="1548052" cy="523220"/>
              </a:xfrm>
              <a:prstGeom prst="rect">
                <a:avLst/>
              </a:prstGeom>
            </p:spPr>
            <p:txBody>
              <a:bodyPr wrap="none">
                <a:spAutoFit/>
              </a:bodyPr>
              <a:lstStyle/>
              <a:p>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4</a:t>
                </a:r>
              </a:p>
            </p:txBody>
          </p:sp>
        </mc:Choice>
        <mc:Fallback xmlns="">
          <p:sp>
            <p:nvSpPr>
              <p:cNvPr id="6" name="Rectangle 5"/>
              <p:cNvSpPr>
                <a:spLocks noRot="1" noChangeAspect="1" noMove="1" noResize="1" noEditPoints="1" noAdjustHandles="1" noChangeArrowheads="1" noChangeShapeType="1" noTextEdit="1"/>
              </p:cNvSpPr>
              <p:nvPr/>
            </p:nvSpPr>
            <p:spPr>
              <a:xfrm>
                <a:off x="6316254" y="6076845"/>
                <a:ext cx="1548052" cy="523220"/>
              </a:xfrm>
              <a:prstGeom prst="rect">
                <a:avLst/>
              </a:prstGeom>
              <a:blipFill rotWithShape="1">
                <a:blip r:embed="rId5"/>
                <a:stretch>
                  <a:fillRect t="-11628" r="-7087"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7425827" y="6384175"/>
                <a:ext cx="1727589" cy="523220"/>
              </a:xfrm>
              <a:prstGeom prst="rect">
                <a:avLst/>
              </a:prstGeom>
            </p:spPr>
            <p:txBody>
              <a:bodyPr wrap="none">
                <a:spAutoFit/>
              </a:bodyPr>
              <a:lstStyle/>
              <a:p>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10</a:t>
                </a:r>
              </a:p>
            </p:txBody>
          </p:sp>
        </mc:Choice>
        <mc:Fallback xmlns="">
          <p:sp>
            <p:nvSpPr>
              <p:cNvPr id="7" name="Rectangle 6"/>
              <p:cNvSpPr>
                <a:spLocks noRot="1" noChangeAspect="1" noMove="1" noResize="1" noEditPoints="1" noAdjustHandles="1" noChangeArrowheads="1" noChangeShapeType="1" noTextEdit="1"/>
              </p:cNvSpPr>
              <p:nvPr/>
            </p:nvSpPr>
            <p:spPr>
              <a:xfrm>
                <a:off x="7425827" y="6384175"/>
                <a:ext cx="1727589" cy="523220"/>
              </a:xfrm>
              <a:prstGeom prst="rect">
                <a:avLst/>
              </a:prstGeom>
              <a:blipFill rotWithShape="1">
                <a:blip r:embed="rId6"/>
                <a:stretch>
                  <a:fillRect t="-11628" r="-5986" b="-31395"/>
                </a:stretch>
              </a:blipFill>
            </p:spPr>
            <p:txBody>
              <a:bodyPr/>
              <a:lstStyle/>
              <a:p>
                <a:r>
                  <a:rPr lang="en-US">
                    <a:noFill/>
                  </a:rPr>
                  <a:t> </a:t>
                </a:r>
              </a:p>
            </p:txBody>
          </p:sp>
        </mc:Fallback>
      </mc:AlternateContent>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0" y="5721927"/>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5366478" y="5678356"/>
            <a:ext cx="3401003" cy="523220"/>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Lst>
            <a:ahLst/>
            <a:cxnLst>
              <a:cxn ang="0">
                <a:pos x="connsiteX0" y="connsiteY0"/>
              </a:cxn>
              <a:cxn ang="0">
                <a:pos x="connsiteX1" y="connsiteY1"/>
              </a:cxn>
              <a:cxn ang="0">
                <a:pos x="connsiteX2" y="connsiteY2"/>
              </a:cxn>
            </a:cxnLst>
            <a:rect l="l" t="t" r="r" b="b"/>
            <a:pathLst>
              <a:path w="4251037" h="1223819">
                <a:moveTo>
                  <a:pt x="0" y="858982"/>
                </a:moveTo>
                <a:cubicBezTo>
                  <a:pt x="1421245" y="1041400"/>
                  <a:pt x="2842491" y="1223819"/>
                  <a:pt x="3546764" y="1080655"/>
                </a:cubicBezTo>
                <a:cubicBezTo>
                  <a:pt x="4251037" y="937491"/>
                  <a:pt x="3642592" y="177800"/>
                  <a:pt x="4225637"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endCxn id="3" idx="2"/>
          </p:cNvCxnSpPr>
          <p:nvPr/>
        </p:nvCxnSpPr>
        <p:spPr bwMode="auto">
          <a:xfrm flipV="1">
            <a:off x="8279476" y="6016191"/>
            <a:ext cx="538942" cy="367984"/>
          </a:xfrm>
          <a:prstGeom prst="straightConnector1">
            <a:avLst/>
          </a:prstGeom>
          <a:no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44933" t="3834" r="49348" b="16322"/>
          <a:stretch/>
        </p:blipFill>
        <p:spPr bwMode="auto">
          <a:xfrm>
            <a:off x="8328926" y="4255"/>
            <a:ext cx="782472" cy="755616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Why a transition at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of 5?</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8"/>
              <p:cNvSpPr>
                <a:spLocks noGrp="1"/>
              </p:cNvSpPr>
              <p:nvPr>
                <p:ph idx="1"/>
              </p:nvPr>
            </p:nvSpPr>
            <p:spPr>
              <a:xfrm>
                <a:off x="457200" y="1600200"/>
                <a:ext cx="7634835" cy="4525963"/>
              </a:xfrm>
            </p:spPr>
            <p:txBody>
              <a:bodyPr/>
              <a:lstStyle/>
              <a:p>
                <a:r>
                  <a:rPr lang="en-US" dirty="0"/>
                  <a:t>Jets expand in width at the rate of approximately 1 unit in width per 10 units forward</a:t>
                </a:r>
              </a:p>
              <a:p>
                <a:r>
                  <a:rPr lang="en-US" dirty="0"/>
                  <a:t>Expansion length is 10(0.6S)</a:t>
                </a:r>
              </a:p>
              <a:p>
                <a:r>
                  <a:rPr lang="en-US" dirty="0"/>
                  <a:t>Expansion requires a distance of approximately 6S</a:t>
                </a:r>
              </a:p>
              <a:p>
                <a:r>
                  <a:rPr lang="en-US" dirty="0"/>
                  <a:t>The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transition is related to the distance required for the jet to fully expand</a:t>
                </a:r>
              </a:p>
            </p:txBody>
          </p:sp>
        </mc:Choice>
        <mc:Fallback xmlns="">
          <p:sp>
            <p:nvSpPr>
              <p:cNvPr id="19" name="Content Placeholder 18"/>
              <p:cNvSpPr>
                <a:spLocks noGrp="1" noRot="1" noChangeAspect="1" noMove="1" noResize="1" noEditPoints="1" noAdjustHandles="1" noChangeArrowheads="1" noChangeShapeType="1" noTextEdit="1"/>
              </p:cNvSpPr>
              <p:nvPr>
                <p:ph idx="1"/>
              </p:nvPr>
            </p:nvSpPr>
            <p:spPr>
              <a:xfrm>
                <a:off x="457200" y="1600200"/>
                <a:ext cx="7634835" cy="4525963"/>
              </a:xfrm>
              <a:blipFill rotWithShape="1">
                <a:blip r:embed="rId5"/>
                <a:stretch>
                  <a:fillRect l="-3674" t="-7547" r="-1917" b="-9838"/>
                </a:stretch>
              </a:blipFill>
            </p:spPr>
            <p:txBody>
              <a:bodyPr/>
              <a:lstStyle/>
              <a:p>
                <a:r>
                  <a:rPr lang="en-US">
                    <a:noFill/>
                  </a:rPr>
                  <a:t> </a:t>
                </a:r>
              </a:p>
            </p:txBody>
          </p:sp>
        </mc:Fallback>
      </mc:AlternateContent>
      <p:cxnSp>
        <p:nvCxnSpPr>
          <p:cNvPr id="6" name="Straight Connector 5"/>
          <p:cNvCxnSpPr/>
          <p:nvPr/>
        </p:nvCxnSpPr>
        <p:spPr bwMode="auto">
          <a:xfrm flipV="1">
            <a:off x="8352788" y="1158276"/>
            <a:ext cx="0" cy="4890524"/>
          </a:xfrm>
          <a:prstGeom prst="line">
            <a:avLst/>
          </a:prstGeom>
          <a:noFill/>
          <a:ln w="38100" cap="flat" cmpd="sng" algn="ctr">
            <a:solidFill>
              <a:schemeClr val="tx1"/>
            </a:solidFill>
            <a:prstDash val="solid"/>
            <a:round/>
            <a:headEnd type="none" w="lg" len="med"/>
            <a:tailEnd type="none" w="lg" len="med"/>
          </a:ln>
          <a:effectLst/>
        </p:spPr>
      </p:cxnSp>
      <p:sp>
        <p:nvSpPr>
          <p:cNvPr id="14" name="Freeform 13"/>
          <p:cNvSpPr/>
          <p:nvPr/>
        </p:nvSpPr>
        <p:spPr bwMode="auto">
          <a:xfrm>
            <a:off x="8318321" y="1042420"/>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TextBox 16"/>
          <p:cNvSpPr txBox="1"/>
          <p:nvPr/>
        </p:nvSpPr>
        <p:spPr>
          <a:xfrm rot="16200000">
            <a:off x="8209775" y="1336980"/>
            <a:ext cx="740908" cy="461665"/>
          </a:xfrm>
          <a:prstGeom prst="rect">
            <a:avLst/>
          </a:prstGeom>
          <a:noFill/>
        </p:spPr>
        <p:txBody>
          <a:bodyPr wrap="none" rtlCol="0">
            <a:spAutoFit/>
          </a:bodyPr>
          <a:lstStyle/>
          <a:p>
            <a:r>
              <a:rPr lang="en-US" sz="2400" dirty="0"/>
              <a:t>0.6S</a:t>
            </a:r>
          </a:p>
        </p:txBody>
      </p:sp>
      <p:sp>
        <p:nvSpPr>
          <p:cNvPr id="18" name="TextBox 17"/>
          <p:cNvSpPr txBox="1"/>
          <p:nvPr/>
        </p:nvSpPr>
        <p:spPr>
          <a:xfrm rot="16200000">
            <a:off x="8580541" y="1298311"/>
            <a:ext cx="740908" cy="461665"/>
          </a:xfrm>
          <a:prstGeom prst="rect">
            <a:avLst/>
          </a:prstGeom>
          <a:noFill/>
        </p:spPr>
        <p:txBody>
          <a:bodyPr wrap="none" rtlCol="0">
            <a:spAutoFit/>
          </a:bodyPr>
          <a:lstStyle/>
          <a:p>
            <a:r>
              <a:rPr lang="en-US" sz="2400" dirty="0"/>
              <a:t>0.4S</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6008336" cy="4525963"/>
          </a:xfrm>
        </p:spPr>
        <p:txBody>
          <a:bodyPr/>
          <a:lstStyle/>
          <a:p>
            <a:r>
              <a:rPr lang="en-US" sz="2800" dirty="0"/>
              <a:t>Efficiency will be a function of the variability of the energy dissipation rate </a:t>
            </a:r>
          </a:p>
          <a:p>
            <a:r>
              <a:rPr lang="en-US" sz="2800" dirty="0"/>
              <a:t>We expect a relation of the form such that efficiency is 1 when</a:t>
            </a:r>
            <a:br>
              <a:rPr lang="en-US" sz="2800" dirty="0"/>
            </a:br>
            <a:r>
              <a:rPr lang="en-US" sz="2800" dirty="0"/>
              <a:t>          =1 and efficiency is less than 1 for higher values of</a:t>
            </a:r>
          </a:p>
          <a:p>
            <a:r>
              <a:rPr lang="en-US" sz="2800" dirty="0"/>
              <a:t>We “solve” this unknown by </a:t>
            </a:r>
            <a:r>
              <a:rPr lang="en-US" sz="2800" b="1" dirty="0"/>
              <a:t>always designing efficient flocculators with 3&lt;H/S&lt;6</a:t>
            </a:r>
          </a:p>
        </p:txBody>
      </p:sp>
      <p:sp>
        <p:nvSpPr>
          <p:cNvPr id="11" name="Line 12 1"/>
          <p:cNvSpPr>
            <a:spLocks noChangeShapeType="1"/>
          </p:cNvSpPr>
          <p:nvPr/>
        </p:nvSpPr>
        <p:spPr bwMode="auto">
          <a:xfrm>
            <a:off x="7237974" y="232223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6647162" y="204938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8121117" y="1189574"/>
            <a:ext cx="0" cy="3889608"/>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7381864" y="315485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7002003" y="361887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8505531" y="370303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6646461" y="117592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7700314" y="379857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8363652" y="2049383"/>
            <a:ext cx="15595" cy="408068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xmlns:a14="http://schemas.microsoft.com/office/drawing/2010/main">
        <mc:Choice Requires="a14">
          <p:sp>
            <p:nvSpPr>
              <p:cNvPr id="2" name="TextBox 1"/>
              <p:cNvSpPr txBox="1"/>
              <p:nvPr/>
            </p:nvSpPr>
            <p:spPr>
              <a:xfrm>
                <a:off x="8162061" y="2376824"/>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162061" y="2376824"/>
                <a:ext cx="680186" cy="523220"/>
              </a:xfrm>
              <a:prstGeom prst="rect">
                <a:avLst/>
              </a:prstGeom>
              <a:blipFill rotWithShape="1">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7751490" y="299904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7564222" y="3134378"/>
            <a:ext cx="385042" cy="523220"/>
          </a:xfrm>
          <a:prstGeom prst="rect">
            <a:avLst/>
          </a:prstGeom>
          <a:solidFill>
            <a:schemeClr val="accent3"/>
          </a:solidFill>
        </p:spPr>
        <p:txBody>
          <a:bodyPr wrap="none" rtlCol="0">
            <a:spAutoFit/>
          </a:bodyPr>
          <a:lstStyle/>
          <a:p>
            <a:r>
              <a:rPr lang="en-US" dirty="0"/>
              <a:t>S</a:t>
            </a:r>
          </a:p>
        </p:txBody>
      </p:sp>
      <p:pic>
        <p:nvPicPr>
          <p:cNvPr id="10" name="Picture 9">
            <a:extLst>
              <a:ext uri="{FF2B5EF4-FFF2-40B4-BE49-F238E27FC236}">
                <a16:creationId xmlns:a16="http://schemas.microsoft.com/office/drawing/2014/main" id="{6448F12A-1972-4617-B4E8-E9D515FB53F9}"/>
              </a:ext>
            </a:extLst>
          </p:cNvPr>
          <p:cNvPicPr>
            <a:picLocks noChangeAspect="1"/>
          </p:cNvPicPr>
          <p:nvPr>
            <p:custDataLst>
              <p:tags r:id="rId1"/>
            </p:custDataLst>
          </p:nvPr>
        </p:nvPicPr>
        <p:blipFill>
          <a:blip r:embed="rId7"/>
          <a:stretch>
            <a:fillRect/>
          </a:stretch>
        </p:blipFill>
        <p:spPr>
          <a:xfrm>
            <a:off x="3934560"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1731922" y="2527901"/>
            <a:ext cx="1604131" cy="465518"/>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sz="4000" dirty="0"/>
              <a:t>Prior to 2015 AguaClara used designs that were far from the optimum</a:t>
            </a:r>
          </a:p>
        </p:txBody>
      </p:sp>
      <mc:AlternateContent xmlns:mc="http://schemas.openxmlformats.org/markup-compatibility/2006" xmlns:a14="http://schemas.microsoft.com/office/drawing/2010/main">
        <mc:Choice Requires="a14">
          <p:sp>
            <p:nvSpPr>
              <p:cNvPr id="88067" name="Rectangle 3"/>
              <p:cNvSpPr>
                <a:spLocks noGrp="1" noChangeArrowheads="1"/>
              </p:cNvSpPr>
              <p:nvPr>
                <p:ph idx="1"/>
              </p:nvPr>
            </p:nvSpPr>
            <p:spPr/>
            <p:txBody>
              <a:bodyPr/>
              <a:lstStyle/>
              <a:p>
                <a:r>
                  <a:rPr lang="en-US" sz="2800" dirty="0"/>
                  <a:t>A compact plant layout was possible for small flows by using a vertical flow flocculator with a high </a:t>
                </a:r>
                <a14:m>
                  <m:oMath xmlns:m="http://schemas.openxmlformats.org/officeDocument/2006/math">
                    <m:f>
                      <m:fPr>
                        <m:type m:val="lin"/>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a:rPr>
                              <m:t>𝐻</m:t>
                            </m:r>
                          </m:e>
                          <m:sub>
                            <m:r>
                              <a:rPr lang="en-US" sz="2800" i="1">
                                <a:latin typeface="Cambria Math"/>
                              </a:rPr>
                              <m:t>𝑒</m:t>
                            </m:r>
                          </m:sub>
                        </m:sSub>
                      </m:num>
                      <m:den>
                        <m:r>
                          <a:rPr lang="en-US" sz="2800" i="1">
                            <a:latin typeface="Cambria Math"/>
                          </a:rPr>
                          <m:t>𝑆</m:t>
                        </m:r>
                      </m:den>
                    </m:f>
                  </m:oMath>
                </a14:m>
                <a:r>
                  <a:rPr lang="en-US" sz="2800" dirty="0"/>
                  <a:t> ratio</a:t>
                </a:r>
              </a:p>
              <a:p>
                <a:r>
                  <a:rPr lang="en-US" sz="2800" dirty="0"/>
                  <a:t>For small plants the width of the channel was determined by the need to construct the channel using humans (45 cm or more) </a:t>
                </a:r>
              </a:p>
              <a:p>
                <a:r>
                  <a:rPr lang="en-US" sz="2800" dirty="0"/>
                  <a:t>The space between baffles was very narrow and thus </a:t>
                </a:r>
                <a14:m>
                  <m:oMath xmlns:m="http://schemas.openxmlformats.org/officeDocument/2006/math">
                    <m:f>
                      <m:fPr>
                        <m:type m:val="lin"/>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a:rPr>
                              <m:t>𝐻</m:t>
                            </m:r>
                          </m:e>
                          <m:sub>
                            <m:r>
                              <a:rPr lang="en-US" sz="2800" i="1">
                                <a:latin typeface="Cambria Math"/>
                              </a:rPr>
                              <m:t>𝑒</m:t>
                            </m:r>
                          </m:sub>
                        </m:sSub>
                      </m:num>
                      <m:den>
                        <m:r>
                          <a:rPr lang="en-US" sz="2800" i="1">
                            <a:latin typeface="Cambria Math"/>
                          </a:rPr>
                          <m:t>𝑆</m:t>
                        </m:r>
                      </m:den>
                    </m:f>
                  </m:oMath>
                </a14:m>
                <a:r>
                  <a:rPr lang="en-US" sz="2800" dirty="0"/>
                  <a:t> was very high (for low flow plants)</a:t>
                </a:r>
              </a:p>
              <a:p>
                <a:r>
                  <a:rPr lang="en-US" sz="2800" dirty="0"/>
                  <a:t>Small plants needed longer residence time and more baffles to achieve adequate flocculation because efficiency was reduced.</a:t>
                </a:r>
              </a:p>
            </p:txBody>
          </p:sp>
        </mc:Choice>
        <mc:Fallback xmlns="">
          <p:sp>
            <p:nvSpPr>
              <p:cNvPr id="88067" name="Rectangle 3"/>
              <p:cNvSpPr>
                <a:spLocks noGrp="1" noRot="1" noChangeAspect="1" noMove="1" noResize="1" noEditPoints="1" noAdjustHandles="1" noChangeArrowheads="1" noChangeShapeType="1" noTextEdit="1"/>
              </p:cNvSpPr>
              <p:nvPr>
                <p:ph idx="1"/>
              </p:nvPr>
            </p:nvSpPr>
            <p:spPr>
              <a:blipFill rotWithShape="1">
                <a:blip r:embed="rId3"/>
                <a:stretch>
                  <a:fillRect l="-2889" t="-6604" b="-15229"/>
                </a:stretch>
              </a:blipFill>
            </p:spPr>
            <p:txBody>
              <a:bodyPr/>
              <a:lstStyle/>
              <a:p>
                <a:r>
                  <a:rPr lang="en-US">
                    <a:noFill/>
                  </a:rPr>
                  <a:t> </a:t>
                </a:r>
              </a:p>
            </p:txBody>
          </p:sp>
        </mc:Fallback>
      </mc:AlternateContent>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Approach: Always efficient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600200"/>
                <a:ext cx="4537880" cy="4525963"/>
              </a:xfrm>
            </p:spPr>
            <p:txBody>
              <a:bodyPr/>
              <a:lstStyle/>
              <a:p>
                <a:r>
                  <a:rPr lang="en-US" dirty="0"/>
                  <a:t>Add obstacles to have a maximum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ratio of between 3 and 6.</a:t>
                </a:r>
              </a:p>
              <a:p>
                <a:r>
                  <a:rPr lang="en-US" dirty="0"/>
                  <a:t>Flocculation efficiency can be considered constant (and close to 1)</a:t>
                </a:r>
              </a:p>
              <a:p>
                <a:r>
                  <a:rPr lang="en-US" dirty="0"/>
                  <a:t>Our design equations don’t need an efficiency term</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1" y="1600200"/>
                <a:ext cx="4537880" cy="4525963"/>
              </a:xfrm>
              <a:blipFill>
                <a:blip r:embed="rId3"/>
                <a:stretch>
                  <a:fillRect l="-6183" t="-7682" r="-2688" b="-18464"/>
                </a:stretch>
              </a:blipFill>
            </p:spPr>
            <p:txBody>
              <a:bodyPr/>
              <a:lstStyle/>
              <a:p>
                <a:r>
                  <a:rPr lang="en-US">
                    <a:noFill/>
                  </a:rPr>
                  <a:t> </a:t>
                </a:r>
              </a:p>
            </p:txBody>
          </p:sp>
        </mc:Fallback>
      </mc:AlternateContent>
      <p:pic>
        <p:nvPicPr>
          <p:cNvPr id="2221062" name="Picture 6" descr="http://designbeta.cee.cornell.edu/Designs/EtFlocSedFi/7097/10Lps/EtFlocSedFiFloc_f.png"/>
          <p:cNvPicPr>
            <a:picLocks noChangeAspect="1" noChangeArrowheads="1"/>
          </p:cNvPicPr>
          <p:nvPr/>
        </p:nvPicPr>
        <p:blipFill rotWithShape="1">
          <a:blip r:embed="rId4">
            <a:extLst>
              <a:ext uri="{28A0092B-C50C-407E-A947-70E740481C1C}">
                <a14:useLocalDpi xmlns:a14="http://schemas.microsoft.com/office/drawing/2010/main" val="0"/>
              </a:ext>
            </a:extLst>
          </a:blip>
          <a:srcRect l="40620" t="27316" r="44448" b="2860"/>
          <a:stretch/>
        </p:blipFill>
        <p:spPr bwMode="auto">
          <a:xfrm>
            <a:off x="7526667" y="1828800"/>
            <a:ext cx="1431435" cy="4735773"/>
          </a:xfrm>
          <a:prstGeom prst="rect">
            <a:avLst/>
          </a:prstGeom>
          <a:noFill/>
          <a:extLst>
            <a:ext uri="{909E8E84-426E-40DD-AFC4-6F175D3DCCD1}">
              <a14:hiddenFill xmlns:a14="http://schemas.microsoft.com/office/drawing/2010/main">
                <a:solidFill>
                  <a:srgbClr val="FFFFFF"/>
                </a:solidFill>
              </a14:hiddenFill>
            </a:ext>
          </a:extLst>
        </p:spPr>
      </p:pic>
      <p:pic>
        <p:nvPicPr>
          <p:cNvPr id="2221064" name="Picture 8" descr="http://designbeta.cee.cornell.edu/Designs/EtFlocSedFi/7097/30Lps/EtFlocSedFiFloc_f.png"/>
          <p:cNvPicPr>
            <a:picLocks noChangeAspect="1" noChangeArrowheads="1"/>
          </p:cNvPicPr>
          <p:nvPr/>
        </p:nvPicPr>
        <p:blipFill rotWithShape="1">
          <a:blip r:embed="rId5">
            <a:extLst>
              <a:ext uri="{28A0092B-C50C-407E-A947-70E740481C1C}">
                <a14:useLocalDpi xmlns:a14="http://schemas.microsoft.com/office/drawing/2010/main" val="0"/>
              </a:ext>
            </a:extLst>
          </a:blip>
          <a:srcRect l="46151" t="52926" r="40148" b="2866"/>
          <a:stretch/>
        </p:blipFill>
        <p:spPr bwMode="auto">
          <a:xfrm>
            <a:off x="5336348" y="1828800"/>
            <a:ext cx="2074459" cy="4735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27594" y="1471656"/>
            <a:ext cx="1091966" cy="523220"/>
          </a:xfrm>
          <a:prstGeom prst="rect">
            <a:avLst/>
          </a:prstGeom>
          <a:noFill/>
        </p:spPr>
        <p:txBody>
          <a:bodyPr wrap="none" rtlCol="0">
            <a:spAutoFit/>
          </a:bodyPr>
          <a:lstStyle/>
          <a:p>
            <a:r>
              <a:rPr lang="en-US" dirty="0"/>
              <a:t>30 L/s</a:t>
            </a:r>
          </a:p>
        </p:txBody>
      </p:sp>
      <p:sp>
        <p:nvSpPr>
          <p:cNvPr id="9" name="TextBox 8"/>
          <p:cNvSpPr txBox="1"/>
          <p:nvPr/>
        </p:nvSpPr>
        <p:spPr>
          <a:xfrm>
            <a:off x="7526667" y="1471656"/>
            <a:ext cx="1091966" cy="523220"/>
          </a:xfrm>
          <a:prstGeom prst="rect">
            <a:avLst/>
          </a:prstGeom>
          <a:noFill/>
        </p:spPr>
        <p:txBody>
          <a:bodyPr wrap="none" rtlCol="0">
            <a:spAutoFit/>
          </a:bodyPr>
          <a:lstStyle/>
          <a:p>
            <a:r>
              <a:rPr lang="en-US" dirty="0"/>
              <a:t>10 L/s</a:t>
            </a:r>
          </a:p>
        </p:txBody>
      </p:sp>
    </p:spTree>
    <p:extLst>
      <p:ext uri="{BB962C8B-B14F-4D97-AF65-F5344CB8AC3E}">
        <p14:creationId xmlns:p14="http://schemas.microsoft.com/office/powerpoint/2010/main" val="19356601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collisions or </a:t>
            </a:r>
            <a:r>
              <a:rPr lang="en-US" b="1" dirty="0"/>
              <a:t>inertial collisions</a:t>
            </a:r>
          </a:p>
        </p:txBody>
      </p:sp>
      <p:sp>
        <p:nvSpPr>
          <p:cNvPr id="3" name="Content Placeholder 2"/>
          <p:cNvSpPr>
            <a:spLocks noGrp="1"/>
          </p:cNvSpPr>
          <p:nvPr>
            <p:ph idx="1"/>
          </p:nvPr>
        </p:nvSpPr>
        <p:spPr/>
        <p:txBody>
          <a:bodyPr/>
          <a:lstStyle/>
          <a:p>
            <a:r>
              <a:rPr lang="en-US"/>
              <a:t>Prior to 2016 I had assumed that the appropriate length scale comparison was particle separation distance and Kolmogorov length scale – thus concluded inertia was important</a:t>
            </a:r>
          </a:p>
          <a:p>
            <a:r>
              <a:rPr lang="en-US"/>
              <a:t>Particle separation distances are smaller than inner viscous length scale</a:t>
            </a:r>
          </a:p>
          <a:p>
            <a:r>
              <a:rPr lang="en-US"/>
              <a:t>Collisions in turbulent flocculators are dominated by viscosity (fluid shear, not turbulent eddies)*</a:t>
            </a:r>
            <a:endParaRPr lang="en-US" dirty="0"/>
          </a:p>
        </p:txBody>
      </p:sp>
      <p:sp>
        <p:nvSpPr>
          <p:cNvPr id="4" name="TextBox 3"/>
          <p:cNvSpPr txBox="1"/>
          <p:nvPr/>
        </p:nvSpPr>
        <p:spPr>
          <a:xfrm>
            <a:off x="0" y="3889604"/>
            <a:ext cx="800219" cy="461665"/>
          </a:xfrm>
          <a:prstGeom prst="rect">
            <a:avLst/>
          </a:prstGeom>
          <a:noFill/>
        </p:spPr>
        <p:txBody>
          <a:bodyPr wrap="none" rtlCol="0">
            <a:spAutoFit/>
          </a:bodyPr>
          <a:lstStyle/>
          <a:p>
            <a:r>
              <a:rPr lang="en-US" sz="2400" dirty="0"/>
              <a:t>2016</a:t>
            </a:r>
          </a:p>
        </p:txBody>
      </p:sp>
      <p:cxnSp>
        <p:nvCxnSpPr>
          <p:cNvPr id="6" name="Straight Connector 5"/>
          <p:cNvCxnSpPr/>
          <p:nvPr/>
        </p:nvCxnSpPr>
        <p:spPr bwMode="auto">
          <a:xfrm flipV="1">
            <a:off x="800217" y="4120436"/>
            <a:ext cx="8173849" cy="1"/>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5" name="TextBox 4"/>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36999246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3"/>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extLst>
      <p:ext uri="{BB962C8B-B14F-4D97-AF65-F5344CB8AC3E}">
        <p14:creationId xmlns:p14="http://schemas.microsoft.com/office/powerpoint/2010/main" val="3756418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364386"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a:p>
            <a:r>
              <a:rPr lang="en-US" dirty="0"/>
              <a:t>The actual collision potential in operating AguaClara plants may be lower because the head loss per baffle may be lower than we assumed</a:t>
            </a:r>
          </a:p>
          <a:p>
            <a:endParaRPr lang="en-US" dirty="0"/>
          </a:p>
        </p:txBody>
      </p:sp>
      <p:sp>
        <p:nvSpPr>
          <p:cNvPr id="5" name="Oval 4"/>
          <p:cNvSpPr/>
          <p:nvPr/>
        </p:nvSpPr>
        <p:spPr>
          <a:xfrm>
            <a:off x="6805402" y="437645"/>
            <a:ext cx="501706"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6897870" y="501838"/>
            <a:ext cx="2010132" cy="581640"/>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Energy use (head loss) in flocculation controls velocity gradient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0632" y="1600200"/>
                <a:ext cx="6049073" cy="4525963"/>
              </a:xfrm>
            </p:spPr>
            <p:txBody>
              <a:bodyPr/>
              <a:lstStyle/>
              <a:p>
                <a:pPr>
                  <a:lnSpc>
                    <a:spcPct val="90000"/>
                  </a:lnSpc>
                </a:pPr>
                <a:r>
                  <a:rPr lang="en-US" sz="2800" dirty="0"/>
                  <a:t>Head loss </a:t>
                </a:r>
              </a:p>
              <a:p>
                <a:pPr lvl="1">
                  <a:lnSpc>
                    <a:spcPct val="90000"/>
                  </a:lnSpc>
                </a:pPr>
                <a:r>
                  <a:rPr lang="en-US" sz="2400" dirty="0"/>
                  <a:t>High head loss results in a taller building for the water treatment plant</a:t>
                </a:r>
              </a:p>
              <a:p>
                <a:pPr lvl="1">
                  <a:lnSpc>
                    <a:spcPct val="90000"/>
                  </a:lnSpc>
                </a:pPr>
                <a:r>
                  <a:rPr lang="en-US" sz="2400" dirty="0"/>
                  <a:t>High head loss means higher velocities and that reduces settling of flocs in the flocculator</a:t>
                </a:r>
              </a:p>
              <a:p>
                <a:pPr lvl="1">
                  <a:lnSpc>
                    <a:spcPct val="90000"/>
                  </a:lnSpc>
                </a:pPr>
                <a:r>
                  <a:rPr lang="en-US" sz="2400" dirty="0"/>
                  <a:t>Some gravity flow water supplies don’t have much elevation difference between source and storage tank</a:t>
                </a:r>
              </a:p>
              <a:p>
                <a:pPr>
                  <a:lnSpc>
                    <a:spcPct val="90000"/>
                  </a:lnSpc>
                </a:pPr>
                <a:r>
                  <a:rPr lang="en-US" sz="2800" dirty="0"/>
                  <a:t>Velocity gradient (G) </a:t>
                </a:r>
              </a:p>
              <a:p>
                <a:pPr lvl="1">
                  <a:lnSpc>
                    <a:spcPct val="90000"/>
                  </a:lnSpc>
                </a:pPr>
                <a:r>
                  <a:rPr lang="en-US" sz="2400" dirty="0"/>
                  <a:t>Higher</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 </m:t>
                        </m:r>
                        <m:r>
                          <a:rPr lang="en-US" sz="2400" i="1">
                            <a:latin typeface="Cambria Math"/>
                          </a:rPr>
                          <m:t>𝐺</m:t>
                        </m:r>
                      </m:e>
                    </m:acc>
                  </m:oMath>
                </a14:m>
                <a:r>
                  <a:rPr lang="en-US" sz="2400" dirty="0"/>
                  <a:t> allows lower residence time</a:t>
                </a:r>
              </a:p>
              <a:p>
                <a:pPr lvl="1">
                  <a:lnSpc>
                    <a:spcPct val="90000"/>
                  </a:lnSpc>
                </a:pPr>
                <a:r>
                  <a:rPr lang="en-US" sz="2400" dirty="0"/>
                  <a:t>Higher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𝐺</m:t>
                        </m:r>
                      </m:e>
                    </m:acc>
                  </m:oMath>
                </a14:m>
                <a:r>
                  <a:rPr lang="en-US" sz="2400" dirty="0"/>
                  <a:t> results in smaller flocs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0632" y="1600200"/>
                <a:ext cx="6049073" cy="4525963"/>
              </a:xfrm>
              <a:blipFill>
                <a:blip r:embed="rId9"/>
                <a:stretch>
                  <a:fillRect l="-3927" t="-7547" r="-1208" b="-7951"/>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6829989" y="1850464"/>
            <a:ext cx="1541894" cy="276188"/>
          </a:xfrm>
          <a:prstGeom prst="rect">
            <a:avLst/>
          </a:prstGeom>
        </p:spPr>
      </p:pic>
      <p:pic>
        <p:nvPicPr>
          <p:cNvPr id="9" name="Picture 8"/>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829989" y="2753669"/>
            <a:ext cx="1433979" cy="460922"/>
          </a:xfrm>
          <a:prstGeom prst="rect">
            <a:avLst/>
          </a:prstGeom>
        </p:spPr>
      </p:pic>
      <p:pic>
        <p:nvPicPr>
          <p:cNvPr id="10" name="Picture 9"/>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6829989" y="3989453"/>
            <a:ext cx="2182063" cy="460922"/>
          </a:xfrm>
          <a:prstGeom prst="rect">
            <a:avLst/>
          </a:prstGeom>
        </p:spPr>
      </p:pic>
      <p:pic>
        <p:nvPicPr>
          <p:cNvPr id="11" name="Picture 10"/>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6829989" y="4929239"/>
            <a:ext cx="1144989" cy="545058"/>
          </a:xfrm>
          <a:prstGeom prst="rect">
            <a:avLst/>
          </a:prstGeom>
        </p:spPr>
      </p:pic>
      <p:pic>
        <p:nvPicPr>
          <p:cNvPr id="12" name="Picture 11"/>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829989" y="5701666"/>
            <a:ext cx="1055365" cy="261555"/>
          </a:xfrm>
          <a:prstGeom prst="rect">
            <a:avLst/>
          </a:prstGeom>
        </p:spPr>
      </p:pic>
      <p:pic>
        <p:nvPicPr>
          <p:cNvPr id="17" name="Picture 16"/>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6829989" y="6190590"/>
            <a:ext cx="1823568" cy="446290"/>
          </a:xfrm>
          <a:prstGeom prst="rect">
            <a:avLst/>
          </a:prstGeom>
        </p:spPr>
      </p:pic>
    </p:spTree>
    <p:extLst>
      <p:ext uri="{BB962C8B-B14F-4D97-AF65-F5344CB8AC3E}">
        <p14:creationId xmlns:p14="http://schemas.microsoft.com/office/powerpoint/2010/main" val="34515915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392538" y="2793538"/>
            <a:ext cx="1197708" cy="30690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stCxn id="15" idx="1"/>
          </p:cNvCxnSpPr>
          <p:nvPr/>
        </p:nvCxnSpPr>
        <p:spPr>
          <a:xfrm rot="10800000" flipV="1">
            <a:off x="4392538" y="1784909"/>
            <a:ext cx="1636734" cy="33611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133156" y="2571158"/>
            <a:ext cx="521762" cy="15841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4922104" y="2571157"/>
            <a:ext cx="497930" cy="216495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575836"/>
            <a:ext cx="474640" cy="170141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a:stCxn id="473" idx="1"/>
          </p:cNvCxnSpPr>
          <p:nvPr/>
        </p:nvCxnSpPr>
        <p:spPr>
          <a:xfrm rot="10800000">
            <a:off x="5278209" y="2558241"/>
            <a:ext cx="439705" cy="88854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 action="ppaction://noaction"/>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a:extLst>
              <a:ext uri="{FF2B5EF4-FFF2-40B4-BE49-F238E27FC236}">
                <a16:creationId xmlns:a16="http://schemas.microsoft.com/office/drawing/2014/main" id="{D70846DB-DC17-4359-BF6C-FF43C438A68F}"/>
              </a:ext>
            </a:extLst>
          </p:cNvPr>
          <p:cNvPicPr>
            <a:picLocks noChangeAspect="1"/>
          </p:cNvPicPr>
          <p:nvPr>
            <p:custDataLst>
              <p:tags r:id="rId1"/>
            </p:custDataLst>
          </p:nvPr>
        </p:nvPicPr>
        <p:blipFill>
          <a:blip r:embed="rId8"/>
          <a:stretch>
            <a:fillRect/>
          </a:stretch>
        </p:blipFill>
        <p:spPr>
          <a:xfrm>
            <a:off x="994797" y="5298177"/>
            <a:ext cx="2344228" cy="826515"/>
          </a:xfrm>
          <a:prstGeom prst="rect">
            <a:avLst/>
          </a:prstGeom>
        </p:spPr>
      </p:pic>
      <p:pic>
        <p:nvPicPr>
          <p:cNvPr id="9" name="Picture 8">
            <a:extLst>
              <a:ext uri="{FF2B5EF4-FFF2-40B4-BE49-F238E27FC236}">
                <a16:creationId xmlns:a16="http://schemas.microsoft.com/office/drawing/2014/main" id="{9B2C807A-D9EE-4AA1-B7A1-FE0A5EE35287}"/>
              </a:ext>
            </a:extLst>
          </p:cNvPr>
          <p:cNvPicPr>
            <a:picLocks noChangeAspect="1"/>
          </p:cNvPicPr>
          <p:nvPr>
            <p:custDataLst>
              <p:tags r:id="rId2"/>
            </p:custDataLst>
          </p:nvPr>
        </p:nvPicPr>
        <p:blipFill>
          <a:blip r:embed="rId9"/>
          <a:stretch>
            <a:fillRect/>
          </a:stretch>
        </p:blipFill>
        <p:spPr>
          <a:xfrm>
            <a:off x="1534812" y="1955304"/>
            <a:ext cx="4492800" cy="910628"/>
          </a:xfrm>
          <a:prstGeom prst="rect">
            <a:avLst/>
          </a:prstGeom>
        </p:spPr>
      </p:pic>
      <p:pic>
        <p:nvPicPr>
          <p:cNvPr id="20" name="Picture 19">
            <a:extLst>
              <a:ext uri="{FF2B5EF4-FFF2-40B4-BE49-F238E27FC236}">
                <a16:creationId xmlns:a16="http://schemas.microsoft.com/office/drawing/2014/main" id="{A62C3105-E9C5-45C2-AEE2-C0C1D71F9503}"/>
              </a:ext>
            </a:extLst>
          </p:cNvPr>
          <p:cNvPicPr>
            <a:picLocks noChangeAspect="1"/>
          </p:cNvPicPr>
          <p:nvPr>
            <p:custDataLst>
              <p:tags r:id="rId3"/>
            </p:custDataLst>
          </p:nvPr>
        </p:nvPicPr>
        <p:blipFill>
          <a:blip r:embed="rId10"/>
          <a:stretch>
            <a:fillRect/>
          </a:stretch>
        </p:blipFill>
        <p:spPr>
          <a:xfrm>
            <a:off x="7323277" y="4354624"/>
            <a:ext cx="652087" cy="624558"/>
          </a:xfrm>
          <a:prstGeom prst="rect">
            <a:avLst/>
          </a:prstGeom>
        </p:spPr>
      </p:pic>
      <p:pic>
        <p:nvPicPr>
          <p:cNvPr id="22" name="Picture 21">
            <a:extLst>
              <a:ext uri="{FF2B5EF4-FFF2-40B4-BE49-F238E27FC236}">
                <a16:creationId xmlns:a16="http://schemas.microsoft.com/office/drawing/2014/main" id="{30E3BFFC-0871-4A85-891F-500B94A46197}"/>
              </a:ext>
            </a:extLst>
          </p:cNvPr>
          <p:cNvPicPr>
            <a:picLocks noChangeAspect="1"/>
          </p:cNvPicPr>
          <p:nvPr>
            <p:custDataLst>
              <p:tags r:id="rId4"/>
            </p:custDataLst>
          </p:nvPr>
        </p:nvPicPr>
        <p:blipFill>
          <a:blip r:embed="rId11"/>
          <a:stretch>
            <a:fillRect/>
          </a:stretch>
        </p:blipFill>
        <p:spPr>
          <a:xfrm>
            <a:off x="6856229" y="1032944"/>
            <a:ext cx="934095" cy="220952"/>
          </a:xfrm>
          <a:prstGeom prst="rect">
            <a:avLst/>
          </a:prstGeom>
        </p:spPr>
      </p:pic>
    </p:spTree>
    <p:extLst>
      <p:ext uri="{BB962C8B-B14F-4D97-AF65-F5344CB8AC3E}">
        <p14:creationId xmlns:p14="http://schemas.microsoft.com/office/powerpoint/2010/main" val="22013400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9026" name="Rectangle 2"/>
              <p:cNvSpPr>
                <a:spLocks noGrp="1" noChangeArrowheads="1"/>
              </p:cNvSpPr>
              <p:nvPr>
                <p:ph type="title"/>
              </p:nvPr>
            </p:nvSpPr>
            <p:spPr>
              <a:effectLst/>
            </p:spPr>
            <p:txBody>
              <a:bodyPr/>
              <a:lstStyle/>
              <a:p>
                <a:r>
                  <a:rPr lang="en-US" dirty="0"/>
                  <a:t>The Influence of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a:rPr>
                          <m:t>𝐺</m:t>
                        </m:r>
                      </m:e>
                    </m:acc>
                  </m:oMath>
                </a14:m>
                <a:r>
                  <a:rPr lang="en-US" i="1" baseline="-25000" dirty="0"/>
                  <a:t> </a:t>
                </a:r>
                <a:r>
                  <a:rPr lang="en-US" dirty="0"/>
                  <a:t>or </a:t>
                </a:r>
                <a:r>
                  <a:rPr lang="en-US" i="1" dirty="0" err="1">
                    <a:latin typeface="+mn-lt"/>
                  </a:rPr>
                  <a:t>G</a:t>
                </a:r>
                <a:r>
                  <a:rPr lang="en-US" i="1" baseline="-25000" dirty="0" err="1"/>
                  <a:t>Max</a:t>
                </a:r>
                <a:endParaRPr lang="en-US" i="1" baseline="-25000" dirty="0"/>
              </a:p>
            </p:txBody>
          </p:sp>
        </mc:Choice>
        <mc:Fallback xmlns="">
          <p:sp>
            <p:nvSpPr>
              <p:cNvPr id="129026" name="Rectangle 2"/>
              <p:cNvSpPr>
                <a:spLocks noGrp="1" noRot="1" noChangeAspect="1" noMove="1" noResize="1" noEditPoints="1" noAdjustHandles="1" noChangeArrowheads="1" noChangeShapeType="1" noTextEdit="1"/>
              </p:cNvSpPr>
              <p:nvPr>
                <p:ph type="title"/>
              </p:nvPr>
            </p:nvSpPr>
            <p:spPr>
              <a:blipFill rotWithShape="1">
                <a:blip r:embed="rId3"/>
                <a:stretch>
                  <a:fillRect b="-9626"/>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027" name="Rectangle 3"/>
              <p:cNvSpPr>
                <a:spLocks noGrp="1" noChangeArrowheads="1"/>
              </p:cNvSpPr>
              <p:nvPr>
                <p:ph idx="1"/>
              </p:nvPr>
            </p:nvSpPr>
            <p:spPr/>
            <p:txBody>
              <a:bodyPr/>
              <a:lstStyle/>
              <a:p>
                <a:r>
                  <a:rPr lang="en-US" sz="2400" dirty="0"/>
                  <a:t>The value of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𝐺</m:t>
                        </m:r>
                      </m:e>
                    </m:acc>
                  </m:oMath>
                </a14:m>
                <a:r>
                  <a:rPr lang="en-US" sz="2400" dirty="0"/>
                  <a:t> or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𝜀</m:t>
                        </m:r>
                      </m:e>
                    </m:acc>
                  </m:oMath>
                </a14:m>
                <a:r>
                  <a:rPr lang="en-US" sz="2400" dirty="0"/>
                  <a:t> determines the head loss through the flocculator</a:t>
                </a:r>
              </a:p>
              <a:p>
                <a:r>
                  <a:rPr lang="en-US" sz="2400" dirty="0"/>
                  <a:t>Maximum size of the flocs is controlled by </a:t>
                </a:r>
              </a:p>
              <a:p>
                <a:pPr lvl="1"/>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𝐺</m:t>
                        </m:r>
                      </m:e>
                    </m:acc>
                  </m:oMath>
                </a14:m>
                <a:r>
                  <a:rPr lang="en-US" sz="2000" dirty="0"/>
                  <a:t> or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𝜀</m:t>
                        </m:r>
                      </m:e>
                    </m:acc>
                  </m:oMath>
                </a14:m>
                <a:r>
                  <a:rPr lang="en-US" sz="2000" dirty="0"/>
                  <a:t> (assuming shear limits attachment)</a:t>
                </a:r>
              </a:p>
              <a:p>
                <a:pPr lvl="1"/>
                <a:r>
                  <a:rPr lang="en-US" sz="2000" i="1" dirty="0" err="1"/>
                  <a:t>G</a:t>
                </a:r>
                <a:r>
                  <a:rPr lang="en-US" sz="2000" i="1" baseline="-25000" dirty="0" err="1"/>
                  <a:t>Max</a:t>
                </a:r>
                <a:r>
                  <a:rPr lang="en-US" sz="2000" dirty="0"/>
                  <a:t> or </a:t>
                </a:r>
                <a:r>
                  <a:rPr lang="en-US" sz="2000" i="1" dirty="0" err="1">
                    <a:latin typeface="Symbol" pitchFamily="18" charset="2"/>
                  </a:rPr>
                  <a:t>e</a:t>
                </a:r>
                <a:r>
                  <a:rPr lang="en-US" sz="2000" i="1" baseline="-25000" dirty="0" err="1"/>
                  <a:t>Max</a:t>
                </a:r>
                <a:r>
                  <a:rPr lang="en-US" sz="2000" dirty="0"/>
                  <a:t> (assuming floc break up controls max size)</a:t>
                </a:r>
                <a:endParaRPr lang="en-US" sz="2400" dirty="0"/>
              </a:p>
              <a:p>
                <a:r>
                  <a:rPr lang="en-US" sz="2400" i="1" dirty="0" err="1">
                    <a:latin typeface="Symbol" pitchFamily="18" charset="2"/>
                  </a:rPr>
                  <a:t>e</a:t>
                </a:r>
                <a:r>
                  <a:rPr lang="en-US" sz="2400" i="1" baseline="-25000" dirty="0" err="1"/>
                  <a:t>Max</a:t>
                </a:r>
                <a:r>
                  <a:rPr lang="en-US" sz="2400" baseline="-25000" dirty="0"/>
                  <a:t> </a:t>
                </a:r>
                <a:r>
                  <a:rPr lang="en-US" sz="2400" dirty="0"/>
                  <a:t>= 10 </a:t>
                </a:r>
                <a:r>
                  <a:rPr lang="en-US" sz="2400" dirty="0" err="1"/>
                  <a:t>mW</a:t>
                </a:r>
                <a:r>
                  <a:rPr lang="en-US" sz="2400" dirty="0"/>
                  <a:t>/kg (</a:t>
                </a:r>
                <a:r>
                  <a:rPr lang="en-US" sz="2400" i="1" dirty="0" err="1"/>
                  <a:t>G</a:t>
                </a:r>
                <a:r>
                  <a:rPr lang="en-US" sz="2400" i="1" baseline="-25000" dirty="0" err="1"/>
                  <a:t>Max</a:t>
                </a:r>
                <a:r>
                  <a:rPr lang="en-US" sz="2400" dirty="0"/>
                  <a:t> = 100 Hz) was the AguaClara standard (2011-2015)</a:t>
                </a:r>
              </a:p>
              <a:p>
                <a:r>
                  <a:rPr lang="en-US" sz="2400" dirty="0"/>
                  <a:t>Summer 2015 new designs have head loss of approximately 40 cm</a:t>
                </a:r>
              </a:p>
              <a:p>
                <a:pPr lvl="1"/>
                <a:r>
                  <a:rPr lang="en-US" sz="2000" dirty="0"/>
                  <a:t>Expect smaller flocs (but still captured by plate settlers)</a:t>
                </a:r>
              </a:p>
              <a:p>
                <a:pPr lvl="1"/>
                <a:r>
                  <a:rPr lang="en-US" sz="2000" dirty="0"/>
                  <a:t>Less sedimentation of flocs in flocculator</a:t>
                </a:r>
              </a:p>
              <a:p>
                <a:pPr lvl="1"/>
                <a:r>
                  <a:rPr lang="en-US" sz="2000" dirty="0"/>
                  <a:t>Smaller flocculator</a:t>
                </a:r>
              </a:p>
              <a:p>
                <a:r>
                  <a:rPr lang="en-US" sz="2400" dirty="0"/>
                  <a:t>Casey Garland has tested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𝐺</m:t>
                        </m:r>
                      </m:e>
                    </m:acc>
                  </m:oMath>
                </a14:m>
                <a:r>
                  <a:rPr lang="en-US" sz="2400" dirty="0"/>
                  <a:t> values as high as 340 Hz</a:t>
                </a:r>
              </a:p>
            </p:txBody>
          </p:sp>
        </mc:Choice>
        <mc:Fallback xmlns="">
          <p:sp>
            <p:nvSpPr>
              <p:cNvPr id="129027" name="Rectangle 3"/>
              <p:cNvSpPr>
                <a:spLocks noGrp="1" noRot="1" noChangeAspect="1" noMove="1" noResize="1" noEditPoints="1" noAdjustHandles="1" noChangeArrowheads="1" noChangeShapeType="1" noTextEdit="1"/>
              </p:cNvSpPr>
              <p:nvPr>
                <p:ph idx="1"/>
              </p:nvPr>
            </p:nvSpPr>
            <p:spPr>
              <a:blipFill rotWithShape="1">
                <a:blip r:embed="rId4"/>
                <a:stretch>
                  <a:fillRect l="-2222" t="-5256" r="-741" b="-19677"/>
                </a:stretch>
              </a:blipFill>
            </p:spPr>
            <p:txBody>
              <a:bodyPr/>
              <a:lstStyle/>
              <a:p>
                <a:r>
                  <a:rPr lang="en-US">
                    <a:noFill/>
                  </a:rPr>
                  <a:t> </a:t>
                </a:r>
              </a:p>
            </p:txBody>
          </p:sp>
        </mc:Fallback>
      </mc:AlternateContent>
      <p:sp>
        <p:nvSpPr>
          <p:cNvPr id="2" name="Right Brace 1"/>
          <p:cNvSpPr/>
          <p:nvPr/>
        </p:nvSpPr>
        <p:spPr>
          <a:xfrm>
            <a:off x="6975335" y="2856488"/>
            <a:ext cx="469338" cy="76874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7648870" y="2856488"/>
            <a:ext cx="1363326" cy="707886"/>
          </a:xfrm>
          <a:prstGeom prst="rect">
            <a:avLst/>
          </a:prstGeom>
          <a:noFill/>
        </p:spPr>
        <p:txBody>
          <a:bodyPr wrap="square" rtlCol="0">
            <a:spAutoFit/>
          </a:bodyPr>
          <a:lstStyle/>
          <a:p>
            <a:r>
              <a:rPr lang="en-US" sz="2000" dirty="0"/>
              <a:t>Not yet known</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design inputs for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6050692" cy="4525963"/>
              </a:xfrm>
            </p:spPr>
            <p:txBody>
              <a:bodyPr/>
              <a:lstStyle/>
              <a:p>
                <a:r>
                  <a:rPr lang="en-US" dirty="0"/>
                  <a:t>We need collisions and thus </a:t>
                </a:r>
                <a:r>
                  <a:rPr lang="en-US" dirty="0" err="1"/>
                  <a:t>G</a:t>
                </a:r>
                <a:r>
                  <a:rPr lang="en-US" dirty="0" err="1">
                    <a:latin typeface="Symbol" pitchFamily="18" charset="2"/>
                  </a:rPr>
                  <a:t>q</a:t>
                </a:r>
                <a:r>
                  <a:rPr lang="en-US" dirty="0"/>
                  <a:t> is a logical design specification</a:t>
                </a:r>
              </a:p>
              <a:p>
                <a:r>
                  <a:rPr lang="en-US" dirty="0"/>
                  <a:t>We need to specify energy use</a:t>
                </a:r>
              </a:p>
              <a:p>
                <a:pPr lvl="1"/>
                <a:r>
                  <a:rPr lang="en-US" dirty="0"/>
                  <a:t>Velocity gradient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endParaRPr lang="en-US" dirty="0"/>
              </a:p>
              <a:p>
                <a:pPr lvl="1"/>
                <a:r>
                  <a:rPr lang="en-US" dirty="0"/>
                  <a:t>Energy dissipation rate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𝜀</m:t>
                        </m:r>
                      </m:e>
                    </m:acc>
                  </m:oMath>
                </a14:m>
                <a:endParaRPr lang="en-US" dirty="0"/>
              </a:p>
              <a:p>
                <a:pPr lvl="1"/>
                <a:r>
                  <a:rPr lang="en-US" b="1" dirty="0"/>
                  <a:t>Total head loss - </a:t>
                </a:r>
                <a14:m>
                  <m:oMath xmlns:m="http://schemas.openxmlformats.org/officeDocument/2006/math">
                    <m:sSub>
                      <m:sSubPr>
                        <m:ctrlPr>
                          <a:rPr lang="en-US" b="1" i="1">
                            <a:latin typeface="Cambria Math" panose="02040503050406030204" pitchFamily="18" charset="0"/>
                          </a:rPr>
                        </m:ctrlPr>
                      </m:sSubPr>
                      <m:e>
                        <m:r>
                          <a:rPr lang="en-US" b="1" i="1">
                            <a:latin typeface="Cambria Math"/>
                          </a:rPr>
                          <m:t>𝒉</m:t>
                        </m:r>
                      </m:e>
                      <m:sub>
                        <m:r>
                          <a:rPr lang="en-US" b="1" i="1">
                            <a:latin typeface="Cambria Math"/>
                          </a:rPr>
                          <m:t>𝑭𝒍𝒐𝒄</m:t>
                        </m:r>
                      </m:sub>
                    </m:sSub>
                  </m:oMath>
                </a14:m>
                <a:endParaRPr lang="en-US" b="1" dirty="0"/>
              </a:p>
              <a:p>
                <a:r>
                  <a:rPr lang="en-US" dirty="0"/>
                  <a:t>Or t (</a:t>
                </a:r>
                <a:r>
                  <a:rPr lang="en-US" dirty="0">
                    <a:latin typeface="Symbol" pitchFamily="18" charset="2"/>
                  </a:rPr>
                  <a:t>q</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6050692" cy="4525963"/>
              </a:xfrm>
              <a:blipFill rotWithShape="1">
                <a:blip r:embed="rId4"/>
                <a:stretch>
                  <a:fillRect l="-4632" t="-7412"/>
                </a:stretch>
              </a:blipFill>
            </p:spPr>
            <p:txBody>
              <a:bodyPr/>
              <a:lstStyle/>
              <a:p>
                <a:r>
                  <a:rPr lang="en-US">
                    <a:noFill/>
                  </a:rPr>
                  <a:t> </a:t>
                </a:r>
              </a:p>
            </p:txBody>
          </p:sp>
        </mc:Fallback>
      </mc:AlternateContent>
      <p:sp>
        <p:nvSpPr>
          <p:cNvPr id="6" name="TextBox 5"/>
          <p:cNvSpPr txBox="1"/>
          <p:nvPr/>
        </p:nvSpPr>
        <p:spPr>
          <a:xfrm>
            <a:off x="2561239" y="5029381"/>
            <a:ext cx="3118386" cy="1569660"/>
          </a:xfrm>
          <a:prstGeom prst="rect">
            <a:avLst/>
          </a:prstGeom>
          <a:noFill/>
        </p:spPr>
        <p:txBody>
          <a:bodyPr wrap="square" rtlCol="0">
            <a:spAutoFit/>
          </a:bodyPr>
          <a:lstStyle/>
          <a:p>
            <a:r>
              <a:rPr lang="en-US" sz="2400" dirty="0"/>
              <a:t>More time helps diffusion of coagulant nanoparticles to clay surfaces</a:t>
            </a:r>
          </a:p>
        </p:txBody>
      </p:sp>
      <p:sp>
        <p:nvSpPr>
          <p:cNvPr id="7" name="TextBox 6"/>
          <p:cNvSpPr txBox="1"/>
          <p:nvPr/>
        </p:nvSpPr>
        <p:spPr>
          <a:xfrm>
            <a:off x="5923006" y="3145419"/>
            <a:ext cx="3118386" cy="1938992"/>
          </a:xfrm>
          <a:prstGeom prst="rect">
            <a:avLst/>
          </a:prstGeom>
          <a:noFill/>
        </p:spPr>
        <p:txBody>
          <a:bodyPr wrap="square" rtlCol="0">
            <a:spAutoFit/>
          </a:bodyPr>
          <a:lstStyle/>
          <a:p>
            <a:r>
              <a:rPr lang="en-US" sz="2400" dirty="0"/>
              <a:t>Higher G means smaller flocs and more elevation drop (head loss) through flocculator</a:t>
            </a:r>
          </a:p>
        </p:txBody>
      </p:sp>
      <p:sp>
        <p:nvSpPr>
          <p:cNvPr id="8" name="TextBox 7"/>
          <p:cNvSpPr txBox="1"/>
          <p:nvPr/>
        </p:nvSpPr>
        <p:spPr>
          <a:xfrm>
            <a:off x="5926580" y="5505030"/>
            <a:ext cx="2685351" cy="523220"/>
          </a:xfrm>
          <a:prstGeom prst="rect">
            <a:avLst/>
          </a:prstGeom>
          <a:noFill/>
        </p:spPr>
        <p:txBody>
          <a:bodyPr wrap="none" rtlCol="0">
            <a:spAutoFit/>
          </a:bodyPr>
          <a:lstStyle/>
          <a:p>
            <a:r>
              <a:rPr lang="en-US" dirty="0"/>
              <a:t>Current approach</a:t>
            </a:r>
          </a:p>
        </p:txBody>
      </p:sp>
      <p:cxnSp>
        <p:nvCxnSpPr>
          <p:cNvPr id="10" name="Straight Arrow Connector 9"/>
          <p:cNvCxnSpPr>
            <a:stCxn id="8" idx="1"/>
          </p:cNvCxnSpPr>
          <p:nvPr/>
        </p:nvCxnSpPr>
        <p:spPr>
          <a:xfrm flipH="1" flipV="1">
            <a:off x="4728411" y="4622923"/>
            <a:ext cx="1198169" cy="11437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769576" y="1967689"/>
            <a:ext cx="2010132" cy="581640"/>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3309973" y="1664968"/>
            <a:ext cx="3174267" cy="523220"/>
          </a:xfrm>
          <a:prstGeom prst="rect">
            <a:avLst/>
          </a:prstGeom>
          <a:noFill/>
        </p:spPr>
        <p:txBody>
          <a:bodyPr wrap="none" rtlCol="0">
            <a:spAutoFit/>
          </a:bodyPr>
          <a:lstStyle/>
          <a:p>
            <a:r>
              <a:rPr lang="en-US" dirty="0"/>
              <a:t>Minor loss equation</a:t>
            </a:r>
          </a:p>
        </p:txBody>
      </p:sp>
      <p:pic>
        <p:nvPicPr>
          <p:cNvPr id="16" name="Picture 15"/>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853767" y="2687952"/>
            <a:ext cx="1165108" cy="276188"/>
          </a:xfrm>
          <a:prstGeom prst="rect">
            <a:avLst/>
          </a:prstGeom>
        </p:spPr>
      </p:pic>
      <p:sp>
        <p:nvSpPr>
          <p:cNvPr id="7" name="TextBox 6"/>
          <p:cNvSpPr txBox="1"/>
          <p:nvPr/>
        </p:nvSpPr>
        <p:spPr>
          <a:xfrm>
            <a:off x="3309973" y="2271642"/>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8" name="Picture 7"/>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027223" y="3504540"/>
            <a:ext cx="1144989" cy="545058"/>
          </a:xfrm>
          <a:prstGeom prst="rect">
            <a:avLst/>
          </a:prstGeom>
        </p:spPr>
      </p:pic>
      <p:sp>
        <p:nvSpPr>
          <p:cNvPr id="9" name="TextBox 8"/>
          <p:cNvSpPr txBox="1"/>
          <p:nvPr/>
        </p:nvSpPr>
        <p:spPr>
          <a:xfrm>
            <a:off x="3309973" y="3309203"/>
            <a:ext cx="4682481" cy="954107"/>
          </a:xfrm>
          <a:prstGeom prst="rect">
            <a:avLst/>
          </a:prstGeom>
          <a:noFill/>
        </p:spPr>
        <p:txBody>
          <a:bodyPr wrap="square" rtlCol="0">
            <a:spAutoFit/>
          </a:bodyPr>
          <a:lstStyle/>
          <a:p>
            <a:r>
              <a:rPr lang="en-US" dirty="0"/>
              <a:t>Fluid strain is set by the energy dissipation rate and viscosity</a:t>
            </a:r>
          </a:p>
        </p:txBody>
      </p:sp>
      <p:pic>
        <p:nvPicPr>
          <p:cNvPr id="13" name="Picture 12"/>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53767" y="1727915"/>
            <a:ext cx="1602252" cy="417025"/>
          </a:xfrm>
          <a:prstGeom prst="rect">
            <a:avLst/>
          </a:prstGeom>
        </p:spPr>
      </p:pic>
      <p:sp>
        <p:nvSpPr>
          <p:cNvPr id="15" name="TextBox 14"/>
          <p:cNvSpPr txBox="1"/>
          <p:nvPr/>
        </p:nvSpPr>
        <p:spPr>
          <a:xfrm>
            <a:off x="199909" y="6127424"/>
            <a:ext cx="8533893" cy="707886"/>
          </a:xfrm>
          <a:prstGeom prst="rect">
            <a:avLst/>
          </a:prstGeom>
          <a:noFill/>
        </p:spPr>
        <p:txBody>
          <a:bodyPr wrap="square" rtlCol="0">
            <a:spAutoFit/>
          </a:bodyPr>
          <a:lstStyle/>
          <a:p>
            <a:r>
              <a:rPr lang="en-US" sz="2000" dirty="0"/>
              <a:t>*On average, potential energy lost in a flow expansion is dissipated in the residence time of that flow expansion</a:t>
            </a:r>
          </a:p>
        </p:txBody>
      </p:sp>
      <p:pic>
        <p:nvPicPr>
          <p:cNvPr id="20" name="Picture 19"/>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199909" y="4674345"/>
            <a:ext cx="987690" cy="376786"/>
          </a:xfrm>
          <a:prstGeom prst="rect">
            <a:avLst/>
          </a:prstGeom>
        </p:spPr>
      </p:pic>
      <p:pic>
        <p:nvPicPr>
          <p:cNvPr id="18" name="Picture 17"/>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1628730" y="4647605"/>
            <a:ext cx="1091946" cy="393247"/>
          </a:xfrm>
          <a:prstGeom prst="rect">
            <a:avLst/>
          </a:prstGeom>
        </p:spPr>
      </p:pic>
      <p:sp>
        <p:nvSpPr>
          <p:cNvPr id="19" name="TextBox 18"/>
          <p:cNvSpPr txBox="1"/>
          <p:nvPr/>
        </p:nvSpPr>
        <p:spPr>
          <a:xfrm>
            <a:off x="3309973" y="4601128"/>
            <a:ext cx="4682481" cy="523220"/>
          </a:xfrm>
          <a:prstGeom prst="rect">
            <a:avLst/>
          </a:prstGeom>
          <a:noFill/>
        </p:spPr>
        <p:txBody>
          <a:bodyPr wrap="square" rtlCol="0">
            <a:spAutoFit/>
          </a:bodyPr>
          <a:lstStyle/>
          <a:p>
            <a:r>
              <a:rPr lang="en-US" dirty="0"/>
              <a:t>Continuity, mass conservation </a:t>
            </a:r>
          </a:p>
        </p:txBody>
      </p:sp>
      <p:sp>
        <p:nvSpPr>
          <p:cNvPr id="22" name="Freeform 21"/>
          <p:cNvSpPr/>
          <p:nvPr/>
        </p:nvSpPr>
        <p:spPr>
          <a:xfrm>
            <a:off x="454432" y="1991170"/>
            <a:ext cx="357418" cy="880217"/>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Lst>
            <a:ahLst/>
            <a:cxnLst>
              <a:cxn ang="0">
                <a:pos x="connsiteX0" y="connsiteY0"/>
              </a:cxn>
              <a:cxn ang="0">
                <a:pos x="connsiteX1" y="connsiteY1"/>
              </a:cxn>
            </a:cxnLst>
            <a:rect l="l" t="t" r="r" b="b"/>
            <a:pathLst>
              <a:path w="418278" h="10000">
                <a:moveTo>
                  <a:pt x="408278" y="0"/>
                </a:moveTo>
                <a:cubicBezTo>
                  <a:pt x="-178444" y="32"/>
                  <a:pt x="-95103" y="9871"/>
                  <a:pt x="418278" y="10000"/>
                </a:cubicBezTo>
              </a:path>
            </a:pathLst>
          </a:custGeom>
          <a:noFill/>
          <a:ln w="28575">
            <a:solidFill>
              <a:schemeClr val="accent1"/>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p:cNvCxnSpPr>
            <a:stCxn id="8" idx="3"/>
            <a:endCxn id="16" idx="3"/>
          </p:cNvCxnSpPr>
          <p:nvPr/>
        </p:nvCxnSpPr>
        <p:spPr>
          <a:xfrm flipH="1" flipV="1">
            <a:off x="2018875" y="2826046"/>
            <a:ext cx="153337" cy="951023"/>
          </a:xfrm>
          <a:prstGeom prst="bentConnector3">
            <a:avLst>
              <a:gd name="adj1" fmla="val -149083"/>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rot="5400000" flipH="1" flipV="1">
            <a:off x="583620" y="3370587"/>
            <a:ext cx="1636553" cy="824530"/>
          </a:xfrm>
          <a:prstGeom prst="bentConnector3">
            <a:avLst>
              <a:gd name="adj1" fmla="val 77676"/>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Freeform 34"/>
          <p:cNvSpPr/>
          <p:nvPr/>
        </p:nvSpPr>
        <p:spPr>
          <a:xfrm rot="16200000">
            <a:off x="817891" y="4500312"/>
            <a:ext cx="357418" cy="1435695"/>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Lst>
            <a:ahLst/>
            <a:cxnLst>
              <a:cxn ang="0">
                <a:pos x="connsiteX0" y="connsiteY0"/>
              </a:cxn>
              <a:cxn ang="0">
                <a:pos x="connsiteX1" y="connsiteY1"/>
              </a:cxn>
            </a:cxnLst>
            <a:rect l="l" t="t" r="r" b="b"/>
            <a:pathLst>
              <a:path w="418278" h="10000">
                <a:moveTo>
                  <a:pt x="408278" y="0"/>
                </a:moveTo>
                <a:cubicBezTo>
                  <a:pt x="-178444" y="32"/>
                  <a:pt x="-95103" y="9871"/>
                  <a:pt x="418278" y="10000"/>
                </a:cubicBezTo>
              </a:path>
            </a:pathLst>
          </a:custGeom>
          <a:noFill/>
          <a:ln w="28575">
            <a:solidFill>
              <a:schemeClr val="accent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rot="10800000" flipV="1">
            <a:off x="2492032" y="1869083"/>
            <a:ext cx="763740" cy="2978734"/>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 name="connsiteX0" fmla="*/ 495825 w 495825"/>
              <a:gd name="connsiteY0" fmla="*/ 0 h 10058"/>
              <a:gd name="connsiteX1" fmla="*/ 339057 w 495825"/>
              <a:gd name="connsiteY1" fmla="*/ 10058 h 10058"/>
              <a:gd name="connsiteX0" fmla="*/ 647601 w 647601"/>
              <a:gd name="connsiteY0" fmla="*/ 0 h 10058"/>
              <a:gd name="connsiteX1" fmla="*/ 490833 w 647601"/>
              <a:gd name="connsiteY1" fmla="*/ 10058 h 10058"/>
              <a:gd name="connsiteX0" fmla="*/ 709721 w 709721"/>
              <a:gd name="connsiteY0" fmla="*/ 0 h 10145"/>
              <a:gd name="connsiteX1" fmla="*/ 425891 w 709721"/>
              <a:gd name="connsiteY1" fmla="*/ 10145 h 10145"/>
            </a:gdLst>
            <a:ahLst/>
            <a:cxnLst>
              <a:cxn ang="0">
                <a:pos x="connsiteX0" y="connsiteY0"/>
              </a:cxn>
              <a:cxn ang="0">
                <a:pos x="connsiteX1" y="connsiteY1"/>
              </a:cxn>
            </a:cxnLst>
            <a:rect l="l" t="t" r="r" b="b"/>
            <a:pathLst>
              <a:path w="709721" h="10145">
                <a:moveTo>
                  <a:pt x="709721" y="0"/>
                </a:moveTo>
                <a:cubicBezTo>
                  <a:pt x="-289950" y="-26"/>
                  <a:pt x="-87490" y="10016"/>
                  <a:pt x="425891" y="10145"/>
                </a:cubicBezTo>
              </a:path>
            </a:pathLst>
          </a:custGeom>
          <a:noFill/>
          <a:ln w="28575">
            <a:solidFill>
              <a:schemeClr val="accent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19297" y="5456743"/>
            <a:ext cx="8533893" cy="523220"/>
          </a:xfrm>
          <a:prstGeom prst="rect">
            <a:avLst/>
          </a:prstGeom>
          <a:noFill/>
        </p:spPr>
        <p:txBody>
          <a:bodyPr wrap="square" rtlCol="0">
            <a:spAutoFit/>
          </a:bodyPr>
          <a:lstStyle/>
          <a:p>
            <a:r>
              <a:rPr lang="en-US" dirty="0"/>
              <a:t>Solve to get G as a function of flow rate and geometry</a:t>
            </a:r>
          </a:p>
        </p:txBody>
      </p:sp>
    </p:spTree>
    <p:extLst>
      <p:ext uri="{BB962C8B-B14F-4D97-AF65-F5344CB8AC3E}">
        <p14:creationId xmlns:p14="http://schemas.microsoft.com/office/powerpoint/2010/main" val="2107015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5" grpId="0" animBg="1"/>
      <p:bldP spid="36" grpId="0" animBg="1"/>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current choice of parameter that sets energy input is head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7375890" cy="4525963"/>
              </a:xfrm>
            </p:spPr>
            <p:txBody>
              <a:bodyPr/>
              <a:lstStyle/>
              <a:p>
                <a:r>
                  <a:rPr lang="en-US" sz="2800" dirty="0"/>
                  <a:t>Head loss is independent of temperature</a:t>
                </a:r>
              </a:p>
              <a:p>
                <a:r>
                  <a:rPr lang="en-US" sz="2800" dirty="0"/>
                  <a:t>Velocity gradient is f(temperature)</a:t>
                </a:r>
              </a:p>
              <a:p>
                <a:r>
                  <a:rPr lang="en-US" sz="2800" dirty="0"/>
                  <a:t>Start with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err="1">
                    <a:latin typeface="Symbol" pitchFamily="18" charset="2"/>
                  </a:rPr>
                  <a:t>q</a:t>
                </a:r>
                <a:r>
                  <a:rPr lang="en-US" sz="2800" dirty="0"/>
                  <a:t>) and coldest temperature</a:t>
                </a:r>
              </a:p>
              <a:p>
                <a:pPr lvl="1"/>
                <a:r>
                  <a:rPr lang="en-US" sz="2400" dirty="0"/>
                  <a:t>Calculate </a:t>
                </a:r>
                <a:r>
                  <a:rPr lang="en-US" sz="2400" dirty="0">
                    <a:latin typeface="Symbol" pitchFamily="18" charset="2"/>
                  </a:rPr>
                  <a:t>q</a:t>
                </a:r>
                <a:endParaRPr lang="en-US" sz="2400" dirty="0"/>
              </a:p>
              <a:p>
                <a:pPr lvl="1"/>
                <a:r>
                  <a:rPr lang="en-US" sz="2400" dirty="0"/>
                  <a:t>Calculate </a:t>
                </a:r>
                <a:r>
                  <a:rPr lang="en-US" sz="2400" i="1" dirty="0" err="1"/>
                  <a:t>h</a:t>
                </a:r>
                <a:r>
                  <a:rPr lang="en-US" sz="2400" i="1" baseline="-25000" dirty="0" err="1"/>
                  <a:t>Floc</a:t>
                </a:r>
                <a:endParaRPr lang="en-US" sz="2400" i="1" dirty="0"/>
              </a:p>
              <a:p>
                <a:r>
                  <a:rPr lang="en-US" sz="2800" dirty="0"/>
                  <a:t>Start with (</a:t>
                </a:r>
                <a:r>
                  <a:rPr lang="en-US" sz="2800" i="1" dirty="0" err="1"/>
                  <a:t>h</a:t>
                </a:r>
                <a:r>
                  <a:rPr lang="en-US" sz="2800" i="1" baseline="-25000" dirty="0" err="1"/>
                  <a:t>Floc</a:t>
                </a:r>
                <a:r>
                  <a:rPr lang="en-US" sz="2800" dirty="0"/>
                  <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err="1">
                    <a:latin typeface="Symbol" pitchFamily="18" charset="2"/>
                  </a:rPr>
                  <a:t>q</a:t>
                </a:r>
                <a:r>
                  <a:rPr lang="en-US" sz="2800" dirty="0"/>
                  <a:t>) and coldest temperature</a:t>
                </a:r>
              </a:p>
              <a:p>
                <a:pPr lvl="1"/>
                <a:r>
                  <a:rPr lang="en-US" sz="2400" dirty="0"/>
                  <a:t>Calculate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𝐺</m:t>
                        </m:r>
                      </m:e>
                    </m:acc>
                  </m:oMath>
                </a14:m>
                <a:r>
                  <a:rPr lang="en-US" sz="2400" dirty="0"/>
                  <a:t> </a:t>
                </a:r>
              </a:p>
              <a:p>
                <a:pPr lvl="1"/>
                <a:r>
                  <a:rPr lang="en-US" sz="2400" dirty="0"/>
                  <a:t>Calculate </a:t>
                </a:r>
                <a:r>
                  <a:rPr lang="en-US" sz="2400" dirty="0">
                    <a:latin typeface="Symbol" pitchFamily="18" charset="2"/>
                  </a:rPr>
                  <a:t>q</a:t>
                </a:r>
                <a:endParaRPr lang="en-US" sz="2400" dirty="0"/>
              </a:p>
              <a:p>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t> (and hence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latin typeface="Symbol" pitchFamily="18" charset="2"/>
                  </a:rPr>
                  <a:t>q</a:t>
                </a:r>
                <a:r>
                  <a:rPr lang="en-US" sz="2800" dirty="0"/>
                  <a:t>) will increase when the flocculator is operated at warmer temperatures due to decrease in viscosity</a:t>
                </a:r>
              </a:p>
              <a:p>
                <a:pPr lvl="1"/>
                <a:endParaRPr lang="en-US" sz="2400" dirty="0"/>
              </a:p>
              <a:p>
                <a:pPr lvl="1"/>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7375890" cy="4525963"/>
              </a:xfrm>
              <a:blipFill>
                <a:blip r:embed="rId9"/>
                <a:stretch>
                  <a:fillRect l="-3223" t="-6604" r="-744" b="-18194"/>
                </a:stretch>
              </a:blipFill>
            </p:spPr>
            <p:txBody>
              <a:bodyPr/>
              <a:lstStyle/>
              <a:p>
                <a:r>
                  <a:rPr lang="en-US">
                    <a:noFill/>
                  </a:rPr>
                  <a:t> </a:t>
                </a:r>
              </a:p>
            </p:txBody>
          </p:sp>
        </mc:Fallback>
      </mc:AlternateContent>
      <p:sp>
        <p:nvSpPr>
          <p:cNvPr id="8" name="TextBox 7"/>
          <p:cNvSpPr txBox="1"/>
          <p:nvPr/>
        </p:nvSpPr>
        <p:spPr>
          <a:xfrm>
            <a:off x="80920" y="4644829"/>
            <a:ext cx="922492" cy="523220"/>
          </a:xfrm>
          <a:prstGeom prst="rect">
            <a:avLst/>
          </a:prstGeom>
          <a:noFill/>
        </p:spPr>
        <p:txBody>
          <a:bodyPr wrap="square" rtlCol="0">
            <a:spAutoFit/>
          </a:bodyPr>
          <a:lstStyle/>
          <a:p>
            <a:r>
              <a:rPr lang="en-US" sz="1400" dirty="0"/>
              <a:t>Current approach</a:t>
            </a:r>
          </a:p>
        </p:txBody>
      </p:sp>
      <p:sp>
        <p:nvSpPr>
          <p:cNvPr id="10" name="TextBox 9"/>
          <p:cNvSpPr txBox="1"/>
          <p:nvPr/>
        </p:nvSpPr>
        <p:spPr>
          <a:xfrm>
            <a:off x="-20231" y="4100792"/>
            <a:ext cx="728084" cy="276999"/>
          </a:xfrm>
          <a:prstGeom prst="rect">
            <a:avLst/>
          </a:prstGeom>
          <a:noFill/>
        </p:spPr>
        <p:txBody>
          <a:bodyPr wrap="none" rtlCol="0">
            <a:spAutoFit/>
          </a:bodyPr>
          <a:lstStyle/>
          <a:p>
            <a:r>
              <a:rPr lang="en-US" sz="1200" dirty="0"/>
              <a:t>Option 2</a:t>
            </a:r>
          </a:p>
        </p:txBody>
      </p:sp>
      <p:sp>
        <p:nvSpPr>
          <p:cNvPr id="12" name="TextBox 11"/>
          <p:cNvSpPr txBox="1"/>
          <p:nvPr/>
        </p:nvSpPr>
        <p:spPr>
          <a:xfrm>
            <a:off x="0" y="2695367"/>
            <a:ext cx="728084" cy="276999"/>
          </a:xfrm>
          <a:prstGeom prst="rect">
            <a:avLst/>
          </a:prstGeom>
          <a:noFill/>
        </p:spPr>
        <p:txBody>
          <a:bodyPr wrap="none" rtlCol="0">
            <a:spAutoFit/>
          </a:bodyPr>
          <a:lstStyle/>
          <a:p>
            <a:r>
              <a:rPr lang="en-US" sz="1200" dirty="0"/>
              <a:t>Option 1</a:t>
            </a:r>
          </a:p>
        </p:txBody>
      </p:sp>
      <p:pic>
        <p:nvPicPr>
          <p:cNvPr id="27" name="Picture 26"/>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7573302" y="1581895"/>
            <a:ext cx="1194983" cy="384102"/>
          </a:xfrm>
          <a:prstGeom prst="rect">
            <a:avLst/>
          </a:prstGeom>
        </p:spPr>
      </p:pic>
      <p:pic>
        <p:nvPicPr>
          <p:cNvPr id="28" name="Picture 27"/>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7451692" y="3509711"/>
            <a:ext cx="1519640" cy="371908"/>
          </a:xfrm>
          <a:prstGeom prst="rect">
            <a:avLst/>
          </a:prstGeom>
        </p:spPr>
      </p:pic>
      <p:pic>
        <p:nvPicPr>
          <p:cNvPr id="29" name="Picture 28"/>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7592504" y="2129317"/>
            <a:ext cx="1162974" cy="454215"/>
          </a:xfrm>
          <a:prstGeom prst="rect">
            <a:avLst/>
          </a:prstGeom>
        </p:spPr>
      </p:pic>
      <p:pic>
        <p:nvPicPr>
          <p:cNvPr id="30" name="Picture 29"/>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295939" y="4491430"/>
            <a:ext cx="1156877" cy="440497"/>
          </a:xfrm>
          <a:prstGeom prst="rect">
            <a:avLst/>
          </a:prstGeom>
        </p:spPr>
      </p:pic>
      <p:pic>
        <p:nvPicPr>
          <p:cNvPr id="31" name="Picture 30"/>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7222759" y="5853635"/>
            <a:ext cx="1390082" cy="454215"/>
          </a:xfrm>
          <a:prstGeom prst="rect">
            <a:avLst/>
          </a:prstGeom>
        </p:spPr>
      </p:pic>
      <p:sp>
        <p:nvSpPr>
          <p:cNvPr id="23" name="Rectangle 22"/>
          <p:cNvSpPr/>
          <p:nvPr/>
        </p:nvSpPr>
        <p:spPr>
          <a:xfrm>
            <a:off x="80920" y="4007895"/>
            <a:ext cx="8926359" cy="1388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7460256" y="3118983"/>
            <a:ext cx="743816" cy="315512"/>
          </a:xfrm>
          <a:prstGeom prst="rect">
            <a:avLst/>
          </a:prstGeom>
        </p:spPr>
      </p:pic>
      <p:pic>
        <p:nvPicPr>
          <p:cNvPr id="33" name="Picture 32"/>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7322089" y="5002771"/>
            <a:ext cx="743816" cy="315512"/>
          </a:xfrm>
          <a:prstGeom prst="rect">
            <a:avLst/>
          </a:prstGeom>
        </p:spPr>
      </p:pic>
    </p:spTree>
    <p:extLst>
      <p:ext uri="{BB962C8B-B14F-4D97-AF65-F5344CB8AC3E}">
        <p14:creationId xmlns:p14="http://schemas.microsoft.com/office/powerpoint/2010/main" val="332729291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8108110" y="3144340"/>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0" y="304800"/>
            <a:ext cx="6696075"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6587285" y="2660153"/>
            <a:ext cx="2422525" cy="1385887"/>
            <a:chOff x="457" y="3033"/>
            <a:chExt cx="1526" cy="873"/>
          </a:xfrm>
        </p:grpSpPr>
        <p:pic>
          <p:nvPicPr>
            <p:cNvPr id="119812" name="Picture 4" descr="50 Lps 2 bays-Model top"/>
            <p:cNvPicPr>
              <a:picLocks noChangeAspect="1" noChangeArrowheads="1"/>
            </p:cNvPicPr>
            <p:nvPr/>
          </p:nvPicPr>
          <p:blipFill>
            <a:blip r:embed="rId11"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8157323" y="3401515"/>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2"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
        <p:nvSpPr>
          <p:cNvPr id="3" name="TextBox 2"/>
          <p:cNvSpPr txBox="1"/>
          <p:nvPr/>
        </p:nvSpPr>
        <p:spPr>
          <a:xfrm>
            <a:off x="4879916" y="1593604"/>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4815851" y="2613183"/>
            <a:ext cx="1730606" cy="523220"/>
          </a:xfrm>
          <a:prstGeom prst="rect">
            <a:avLst/>
          </a:prstGeom>
          <a:noFill/>
        </p:spPr>
        <p:txBody>
          <a:bodyPr wrap="square" rtlCol="0">
            <a:spAutoFit/>
          </a:bodyPr>
          <a:lstStyle/>
          <a:p>
            <a:r>
              <a:rPr lang="en-US" dirty="0"/>
              <a:t>Continuity</a:t>
            </a:r>
          </a:p>
        </p:txBody>
      </p:sp>
      <p:graphicFrame>
        <p:nvGraphicFramePr>
          <p:cNvPr id="51" name="Object 25"/>
          <p:cNvGraphicFramePr>
            <a:graphicFrameLocks noChangeAspect="1"/>
          </p:cNvGraphicFramePr>
          <p:nvPr>
            <p:extLst>
              <p:ext uri="{D42A27DB-BD31-4B8C-83A1-F6EECF244321}">
                <p14:modId xmlns:p14="http://schemas.microsoft.com/office/powerpoint/2010/main" val="1798618593"/>
              </p:ext>
            </p:extLst>
          </p:nvPr>
        </p:nvGraphicFramePr>
        <p:xfrm>
          <a:off x="-4866541" y="4319374"/>
          <a:ext cx="2844801" cy="1168400"/>
        </p:xfrm>
        <a:graphic>
          <a:graphicData uri="http://schemas.openxmlformats.org/presentationml/2006/ole">
            <mc:AlternateContent xmlns:mc="http://schemas.openxmlformats.org/markup-compatibility/2006">
              <mc:Choice xmlns:v="urn:schemas-microsoft-com:vml" Requires="v">
                <p:oleObj spid="_x0000_s2249487" name="Equation" r:id="rId13" imgW="2844720" imgH="1168200" progId="Equation.DSMT4">
                  <p:embed/>
                </p:oleObj>
              </mc:Choice>
              <mc:Fallback>
                <p:oleObj name="Equation" r:id="rId13" imgW="2844720" imgH="1168200" progId="Equation.DSMT4">
                  <p:embed/>
                  <p:pic>
                    <p:nvPicPr>
                      <p:cNvPr id="0" name=""/>
                      <p:cNvPicPr>
                        <a:picLocks noChangeAspect="1" noChangeArrowheads="1"/>
                      </p:cNvPicPr>
                      <p:nvPr/>
                    </p:nvPicPr>
                    <p:blipFill>
                      <a:blip r:embed="rId14"/>
                      <a:srcRect/>
                      <a:stretch>
                        <a:fillRect/>
                      </a:stretch>
                    </p:blipFill>
                    <p:spPr bwMode="auto">
                      <a:xfrm>
                        <a:off x="-4866541" y="4319374"/>
                        <a:ext cx="2844801" cy="1168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Freeform 9"/>
          <p:cNvSpPr/>
          <p:nvPr/>
        </p:nvSpPr>
        <p:spPr>
          <a:xfrm>
            <a:off x="1847542" y="2786993"/>
            <a:ext cx="1799850" cy="873444"/>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Lst>
            <a:ahLst/>
            <a:cxnLst>
              <a:cxn ang="0">
                <a:pos x="connsiteX0" y="connsiteY0"/>
              </a:cxn>
              <a:cxn ang="0">
                <a:pos x="connsiteX1" y="connsiteY1"/>
              </a:cxn>
            </a:cxnLst>
            <a:rect l="l" t="t" r="r" b="b"/>
            <a:pathLst>
              <a:path w="1251200" h="431908">
                <a:moveTo>
                  <a:pt x="1251200" y="431908"/>
                </a:moveTo>
                <a:cubicBezTo>
                  <a:pt x="787135" y="220470"/>
                  <a:pt x="111306" y="-94525"/>
                  <a:pt x="0" y="27097"/>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420130" y="1580634"/>
            <a:ext cx="2875005" cy="53649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Lst>
            <a:ahLst/>
            <a:cxnLst>
              <a:cxn ang="0">
                <a:pos x="connsiteX0" y="connsiteY0"/>
              </a:cxn>
              <a:cxn ang="0">
                <a:pos x="connsiteX1" y="connsiteY1"/>
              </a:cxn>
              <a:cxn ang="0">
                <a:pos x="connsiteX2" y="connsiteY2"/>
              </a:cxn>
            </a:cxnLst>
            <a:rect l="l" t="t" r="r" b="b"/>
            <a:pathLst>
              <a:path w="2051222" h="339415">
                <a:moveTo>
                  <a:pt x="2051222" y="61308"/>
                </a:moveTo>
                <a:cubicBezTo>
                  <a:pt x="1125151" y="2700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3029672" y="4078991"/>
                <a:ext cx="6013621" cy="1384995"/>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a14:m>
                <a:r>
                  <a:rPr lang="en-US" dirty="0"/>
                  <a:t> is height of one expansion zone. Could be the depth of water if the only expansion is from the 180 degree bend</a:t>
                </a:r>
              </a:p>
            </p:txBody>
          </p:sp>
        </mc:Choice>
        <mc:Fallback xmlns="">
          <p:sp>
            <p:nvSpPr>
              <p:cNvPr id="12" name="TextBox 11"/>
              <p:cNvSpPr txBox="1">
                <a:spLocks noRot="1" noChangeAspect="1" noMove="1" noResize="1" noEditPoints="1" noAdjustHandles="1" noChangeArrowheads="1" noChangeShapeType="1" noTextEdit="1"/>
              </p:cNvSpPr>
              <p:nvPr/>
            </p:nvSpPr>
            <p:spPr>
              <a:xfrm>
                <a:off x="3029672" y="4078991"/>
                <a:ext cx="6013621" cy="1384995"/>
              </a:xfrm>
              <a:prstGeom prst="rect">
                <a:avLst/>
              </a:prstGeom>
              <a:blipFill rotWithShape="1">
                <a:blip r:embed="rId16"/>
                <a:stretch>
                  <a:fillRect l="-2130" t="-4405" b="-11454"/>
                </a:stretch>
              </a:blipFill>
            </p:spPr>
            <p:txBody>
              <a:bodyPr/>
              <a:lstStyle/>
              <a:p>
                <a:r>
                  <a:rPr lang="en-US">
                    <a:noFill/>
                  </a:rPr>
                  <a:t> </a:t>
                </a:r>
              </a:p>
            </p:txBody>
          </p:sp>
        </mc:Fallback>
      </mc:AlternateContent>
      <p:sp>
        <p:nvSpPr>
          <p:cNvPr id="13" name="TextBox 12"/>
          <p:cNvSpPr txBox="1"/>
          <p:nvPr/>
        </p:nvSpPr>
        <p:spPr>
          <a:xfrm>
            <a:off x="1785441" y="5741773"/>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152467" y="3295135"/>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905975" y="2368439"/>
            <a:ext cx="1519015" cy="27111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Lst>
            <a:ahLst/>
            <a:cxnLst>
              <a:cxn ang="0">
                <a:pos x="connsiteX0" y="connsiteY0"/>
              </a:cxn>
              <a:cxn ang="0">
                <a:pos x="connsiteX1" y="connsiteY1"/>
              </a:cxn>
            </a:cxnLst>
            <a:rect l="l" t="t" r="r" b="b"/>
            <a:pathLst>
              <a:path w="1280366" h="101297">
                <a:moveTo>
                  <a:pt x="1280366" y="101297"/>
                </a:moveTo>
                <a:lnTo>
                  <a:pt x="0" y="0"/>
                </a:ln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97108" y="3422152"/>
            <a:ext cx="1749349" cy="646331"/>
          </a:xfrm>
          <a:prstGeom prst="rect">
            <a:avLst/>
          </a:prstGeom>
          <a:noFill/>
        </p:spPr>
        <p:txBody>
          <a:bodyPr wrap="square" rtlCol="0">
            <a:spAutoFit/>
          </a:bodyPr>
          <a:lstStyle/>
          <a:p>
            <a:r>
              <a:rPr lang="en-US" sz="1800" dirty="0"/>
              <a:t>Rectangular geometry</a:t>
            </a:r>
          </a:p>
        </p:txBody>
      </p:sp>
      <p:pic>
        <p:nvPicPr>
          <p:cNvPr id="6" name="Picture 5"/>
          <p:cNvPicPr>
            <a:picLocks noChangeAspect="1"/>
          </p:cNvPicPr>
          <p:nvPr>
            <p:custDataLst>
              <p:tags r:id="rId2"/>
            </p:custDataLst>
          </p:nvPr>
        </p:nvPicPr>
        <p:blipFill>
          <a:blip r:embed="rId17">
            <a:extLst>
              <a:ext uri="{28A0092B-C50C-407E-A947-70E740481C1C}">
                <a14:useLocalDpi xmlns:a14="http://schemas.microsoft.com/office/drawing/2010/main" val="0"/>
              </a:ext>
            </a:extLst>
          </a:blip>
          <a:stretch>
            <a:fillRect/>
          </a:stretch>
        </p:blipFill>
        <p:spPr>
          <a:xfrm>
            <a:off x="3385571" y="1838419"/>
            <a:ext cx="1055365" cy="261555"/>
          </a:xfrm>
          <a:prstGeom prst="rect">
            <a:avLst/>
          </a:prstGeom>
        </p:spPr>
      </p:pic>
      <p:pic>
        <p:nvPicPr>
          <p:cNvPr id="7" name="Picture 6"/>
          <p:cNvPicPr>
            <a:picLocks noChangeAspect="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a:xfrm>
            <a:off x="360997" y="2017141"/>
            <a:ext cx="1474219" cy="418854"/>
          </a:xfrm>
          <a:prstGeom prst="rect">
            <a:avLst/>
          </a:prstGeom>
        </p:spPr>
      </p:pic>
      <p:pic>
        <p:nvPicPr>
          <p:cNvPr id="8" name="Picture 7"/>
          <p:cNvPicPr>
            <a:picLocks noChangeAspect="1"/>
          </p:cNvPicPr>
          <p:nvPr>
            <p:custDataLst>
              <p:tags r:id="rId4"/>
            </p:custDataLst>
          </p:nvPr>
        </p:nvPicPr>
        <p:blipFill>
          <a:blip r:embed="rId19">
            <a:extLst>
              <a:ext uri="{28A0092B-C50C-407E-A947-70E740481C1C}">
                <a14:useLocalDpi xmlns:a14="http://schemas.microsoft.com/office/drawing/2010/main" val="0"/>
              </a:ext>
            </a:extLst>
          </a:blip>
          <a:stretch>
            <a:fillRect/>
          </a:stretch>
        </p:blipFill>
        <p:spPr>
          <a:xfrm>
            <a:off x="3472785" y="2488242"/>
            <a:ext cx="898066" cy="391418"/>
          </a:xfrm>
          <a:prstGeom prst="rect">
            <a:avLst/>
          </a:prstGeom>
        </p:spPr>
      </p:pic>
      <p:pic>
        <p:nvPicPr>
          <p:cNvPr id="2" name="Picture 1"/>
          <p:cNvPicPr>
            <a:picLocks noChangeAspect="1"/>
          </p:cNvPicPr>
          <p:nvPr>
            <p:custDataLst>
              <p:tags r:id="rId5"/>
            </p:custDataLst>
          </p:nvPr>
        </p:nvPicPr>
        <p:blipFill>
          <a:blip r:embed="rId20">
            <a:extLst>
              <a:ext uri="{28A0092B-C50C-407E-A947-70E740481C1C}">
                <a14:useLocalDpi xmlns:a14="http://schemas.microsoft.com/office/drawing/2010/main" val="0"/>
              </a:ext>
            </a:extLst>
          </a:blip>
          <a:stretch>
            <a:fillRect/>
          </a:stretch>
        </p:blipFill>
        <p:spPr>
          <a:xfrm>
            <a:off x="403629" y="2890169"/>
            <a:ext cx="1605910" cy="453606"/>
          </a:xfrm>
          <a:prstGeom prst="rect">
            <a:avLst/>
          </a:prstGeom>
        </p:spPr>
      </p:pic>
      <p:pic>
        <p:nvPicPr>
          <p:cNvPr id="11" name="Picture 10"/>
          <p:cNvPicPr>
            <a:picLocks noChangeAspect="1"/>
          </p:cNvPicPr>
          <p:nvPr>
            <p:custDataLst>
              <p:tags r:id="rId6"/>
            </p:custDataLst>
          </p:nvPr>
        </p:nvPicPr>
        <p:blipFill>
          <a:blip r:embed="rId21">
            <a:extLst>
              <a:ext uri="{28A0092B-C50C-407E-A947-70E740481C1C}">
                <a14:useLocalDpi xmlns:a14="http://schemas.microsoft.com/office/drawing/2010/main" val="0"/>
              </a:ext>
            </a:extLst>
          </a:blip>
          <a:stretch>
            <a:fillRect/>
          </a:stretch>
        </p:blipFill>
        <p:spPr>
          <a:xfrm>
            <a:off x="3655156" y="3483065"/>
            <a:ext cx="1091946" cy="393247"/>
          </a:xfrm>
          <a:prstGeom prst="rect">
            <a:avLst/>
          </a:prstGeom>
        </p:spPr>
      </p:pic>
      <p:pic>
        <p:nvPicPr>
          <p:cNvPr id="14" name="Picture 13"/>
          <p:cNvPicPr>
            <a:picLocks noChangeAspect="1"/>
          </p:cNvPicPr>
          <p:nvPr>
            <p:custDataLst>
              <p:tags r:id="rId7"/>
            </p:custDataLst>
          </p:nvPr>
        </p:nvPicPr>
        <p:blipFill>
          <a:blip r:embed="rId22">
            <a:extLst>
              <a:ext uri="{28A0092B-C50C-407E-A947-70E740481C1C}">
                <a14:useLocalDpi xmlns:a14="http://schemas.microsoft.com/office/drawing/2010/main" val="0"/>
              </a:ext>
            </a:extLst>
          </a:blip>
          <a:stretch>
            <a:fillRect/>
          </a:stretch>
        </p:blipFill>
        <p:spPr>
          <a:xfrm>
            <a:off x="469621" y="3763613"/>
            <a:ext cx="2410695" cy="610904"/>
          </a:xfrm>
          <a:prstGeom prst="rect">
            <a:avLst/>
          </a:prstGeom>
        </p:spPr>
      </p:pic>
      <p:pic>
        <p:nvPicPr>
          <p:cNvPr id="15" name="Picture 14"/>
          <p:cNvPicPr>
            <a:picLocks noChangeAspect="1"/>
          </p:cNvPicPr>
          <p:nvPr>
            <p:custDataLst>
              <p:tags r:id="rId8"/>
            </p:custDataLst>
          </p:nvPr>
        </p:nvPicPr>
        <p:blipFill>
          <a:blip r:embed="rId23">
            <a:extLst>
              <a:ext uri="{28A0092B-C50C-407E-A947-70E740481C1C}">
                <a14:useLocalDpi xmlns:a14="http://schemas.microsoft.com/office/drawing/2010/main" val="0"/>
              </a:ext>
            </a:extLst>
          </a:blip>
          <a:stretch>
            <a:fillRect/>
          </a:stretch>
        </p:blipFill>
        <p:spPr>
          <a:xfrm>
            <a:off x="304003" y="4652304"/>
            <a:ext cx="2577139" cy="726135"/>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3976701" y="3738522"/>
                <a:ext cx="4983893" cy="1200329"/>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xmlns="">
          <p:sp>
            <p:nvSpPr>
              <p:cNvPr id="8" name="TextBox 7"/>
              <p:cNvSpPr txBox="1">
                <a:spLocks noRot="1" noChangeAspect="1" noMove="1" noResize="1" noEditPoints="1" noAdjustHandles="1" noChangeArrowheads="1" noChangeShapeType="1" noTextEdit="1"/>
              </p:cNvSpPr>
              <p:nvPr/>
            </p:nvSpPr>
            <p:spPr>
              <a:xfrm>
                <a:off x="3976701" y="3738522"/>
                <a:ext cx="4983893" cy="1200329"/>
              </a:xfrm>
              <a:prstGeom prst="rect">
                <a:avLst/>
              </a:prstGeom>
              <a:blipFill rotWithShape="1">
                <a:blip r:embed="rId10"/>
                <a:stretch>
                  <a:fillRect l="-1834" t="-4061" b="-10660"/>
                </a:stretch>
              </a:blipFill>
            </p:spPr>
            <p:txBody>
              <a:bodyPr/>
              <a:lstStyle/>
              <a:p>
                <a:r>
                  <a:rPr lang="en-US">
                    <a:noFill/>
                  </a:rPr>
                  <a:t> </a:t>
                </a:r>
              </a:p>
            </p:txBody>
          </p:sp>
        </mc:Fallback>
      </mc:AlternateContent>
      <p:sp>
        <p:nvSpPr>
          <p:cNvPr id="3" name="TextBox 2"/>
          <p:cNvSpPr txBox="1"/>
          <p:nvPr/>
        </p:nvSpPr>
        <p:spPr>
          <a:xfrm>
            <a:off x="202301" y="5403803"/>
            <a:ext cx="5915278" cy="1323439"/>
          </a:xfrm>
          <a:prstGeom prst="rect">
            <a:avLst/>
          </a:prstGeom>
          <a:noFill/>
        </p:spPr>
        <p:txBody>
          <a:bodyPr wrap="square" rtlCol="0">
            <a:spAutoFit/>
          </a:bodyPr>
          <a:lstStyle/>
          <a:p>
            <a:r>
              <a:rPr lang="en-US" sz="2000" dirty="0"/>
              <a:t>As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6287512" y="5413571"/>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287512" y="5413571"/>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6752812"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748758" y="5413572"/>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210004" y="5413573"/>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671250" y="5413574"/>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8132496" y="5413575"/>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8593742" y="5413576"/>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7671250"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89688"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10004" y="58707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32496" y="5859832"/>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054988" y="584888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3938019"/>
            <a:ext cx="3667550" cy="71878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478851" y="4949090"/>
            <a:ext cx="2345514" cy="523220"/>
          </a:xfrm>
          <a:prstGeom prst="rect">
            <a:avLst/>
          </a:prstGeom>
          <a:noFill/>
        </p:spPr>
        <p:txBody>
          <a:bodyPr wrap="none" rtlCol="0">
            <a:spAutoFit/>
          </a:bodyPr>
          <a:lstStyle/>
          <a:p>
            <a:r>
              <a:rPr lang="en-US" dirty="0"/>
              <a:t>Elevation view</a:t>
            </a:r>
          </a:p>
        </p:txBody>
      </p:sp>
      <p:pic>
        <p:nvPicPr>
          <p:cNvPr id="52" name="Picture 51"/>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432156" y="1771037"/>
            <a:ext cx="2410695" cy="610904"/>
          </a:xfrm>
          <a:prstGeom prst="rect">
            <a:avLst/>
          </a:prstGeom>
        </p:spPr>
      </p:pic>
      <p:pic>
        <p:nvPicPr>
          <p:cNvPr id="12" name="Picture 11"/>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418437" y="2815288"/>
            <a:ext cx="2438131" cy="652973"/>
          </a:xfrm>
          <a:prstGeom prst="rect">
            <a:avLst/>
          </a:prstGeom>
        </p:spPr>
      </p:pic>
      <p:pic>
        <p:nvPicPr>
          <p:cNvPr id="13" name="Picture 12"/>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4040750" y="2911776"/>
            <a:ext cx="1141331" cy="407879"/>
          </a:xfrm>
          <a:prstGeom prst="rect">
            <a:avLst/>
          </a:prstGeom>
        </p:spPr>
      </p:pic>
      <p:pic>
        <p:nvPicPr>
          <p:cNvPr id="53" name="Picture 52"/>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191751" y="4478792"/>
            <a:ext cx="3414847" cy="652973"/>
          </a:xfrm>
          <a:prstGeom prst="rect">
            <a:avLst/>
          </a:prstGeom>
        </p:spPr>
      </p:pic>
      <p:pic>
        <p:nvPicPr>
          <p:cNvPr id="19" name="Picture 18"/>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6062159" y="3026319"/>
            <a:ext cx="1589449" cy="263384"/>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sz="quarter" idx="4294967295"/>
          </p:nvPr>
        </p:nvSpPr>
        <p:spPr>
          <a:xfrm>
            <a:off x="285751" y="1752600"/>
            <a:ext cx="8110104" cy="3998913"/>
          </a:xfrm>
        </p:spPr>
        <p:txBody>
          <a:bodyPr/>
          <a:lstStyle/>
          <a:p>
            <a:r>
              <a:rPr lang="en-US" dirty="0"/>
              <a:t>This design was first used at the plant in San Juan </a:t>
            </a:r>
            <a:r>
              <a:rPr lang="en-US" dirty="0" err="1"/>
              <a:t>Guarita</a:t>
            </a:r>
            <a:r>
              <a:rPr lang="en-US" dirty="0"/>
              <a:t> </a:t>
            </a:r>
            <a:r>
              <a:rPr lang="en-US" dirty="0" err="1"/>
              <a:t>en</a:t>
            </a:r>
            <a:r>
              <a:rPr lang="en-US" dirty="0"/>
              <a:t> western Honduras</a:t>
            </a:r>
          </a:p>
        </p:txBody>
      </p:sp>
      <p:sp>
        <p:nvSpPr>
          <p:cNvPr id="100354" name="Rectangle 2"/>
          <p:cNvSpPr>
            <a:spLocks noGrp="1" noChangeArrowheads="1"/>
          </p:cNvSpPr>
          <p:nvPr>
            <p:ph type="title"/>
          </p:nvPr>
        </p:nvSpPr>
        <p:spPr/>
        <p:txBody>
          <a:bodyPr/>
          <a:lstStyle/>
          <a:p>
            <a:r>
              <a:rPr lang="en-US" dirty="0"/>
              <a:t>Meet the target H/S by decreasing the distance H between obstacles</a:t>
            </a:r>
          </a:p>
        </p:txBody>
      </p:sp>
      <p:pic>
        <p:nvPicPr>
          <p:cNvPr id="2260996" name="Picture 4"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p:cNvPicPr>
            <a:picLocks noChangeAspect="1" noChangeArrowheads="1"/>
          </p:cNvPicPr>
          <p:nvPr/>
        </p:nvPicPr>
        <p:blipFill rotWithShape="1">
          <a:blip r:embed="rId3">
            <a:extLst>
              <a:ext uri="{28A0092B-C50C-407E-A947-70E740481C1C}">
                <a14:useLocalDpi xmlns:a14="http://schemas.microsoft.com/office/drawing/2010/main" val="0"/>
              </a:ext>
            </a:extLst>
          </a:blip>
          <a:srcRect l="1141" t="29847" r="-3102" b="12030"/>
          <a:stretch/>
        </p:blipFill>
        <p:spPr bwMode="auto">
          <a:xfrm>
            <a:off x="174915" y="2798618"/>
            <a:ext cx="9099317" cy="3890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40451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number of expansions per depth of flocculator (given W)</a:t>
            </a:r>
          </a:p>
        </p:txBody>
      </p:sp>
      <mc:AlternateContent xmlns:mc="http://schemas.openxmlformats.org/markup-compatibility/2006" xmlns:a14="http://schemas.microsoft.com/office/drawing/2010/main">
        <mc:Choice Requires="a14">
          <p:sp>
            <p:nvSpPr>
              <p:cNvPr id="3" name="TextBox 2"/>
              <p:cNvSpPr txBox="1"/>
              <p:nvPr/>
            </p:nvSpPr>
            <p:spPr>
              <a:xfrm>
                <a:off x="4469642" y="2888426"/>
                <a:ext cx="4469643" cy="1462388"/>
              </a:xfrm>
              <a:prstGeom prst="rect">
                <a:avLst/>
              </a:prstGeom>
              <a:noFill/>
            </p:spPr>
            <p:txBody>
              <a:bodyPr wrap="square" rtlCol="0">
                <a:spAutoFit/>
              </a:bodyPr>
              <a:lstStyle/>
              <a:p>
                <a:r>
                  <a:rPr lang="en-US" dirty="0"/>
                  <a:t>Solve for maximum distance between expansions,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𝑒</m:t>
                        </m:r>
                      </m:sub>
                    </m:sSub>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a:rPr>
                          <m:t>𝛱</m:t>
                        </m:r>
                      </m:e>
                      <m:sub>
                        <m:r>
                          <a:rPr lang="en-US" i="1">
                            <a:latin typeface="Cambria Math"/>
                          </a:rPr>
                          <m:t>𝐻</m:t>
                        </m:r>
                        <m:sSub>
                          <m:sSubPr>
                            <m:ctrlPr>
                              <a:rPr lang="en-US" i="1">
                                <a:latin typeface="Cambria Math" panose="02040503050406030204" pitchFamily="18" charset="0"/>
                              </a:rPr>
                            </m:ctrlPr>
                          </m:sSubPr>
                          <m:e>
                            <m:r>
                              <a:rPr lang="en-US" i="1">
                                <a:latin typeface="Cambria Math"/>
                              </a:rPr>
                              <m:t>𝑆</m:t>
                            </m:r>
                          </m:e>
                          <m:sub>
                            <m:r>
                              <a:rPr lang="en-US" i="1">
                                <a:latin typeface="Cambria Math"/>
                              </a:rPr>
                              <m:t>𝑀𝑎𝑥</m:t>
                            </m:r>
                          </m:sub>
                        </m:sSub>
                      </m:sub>
                    </m:sSub>
                  </m:oMath>
                </a14:m>
                <a:r>
                  <a:rPr lang="en-US" dirty="0"/>
                  <a:t> = 6</a:t>
                </a:r>
              </a:p>
            </p:txBody>
          </p:sp>
        </mc:Choice>
        <mc:Fallback xmlns="">
          <p:sp>
            <p:nvSpPr>
              <p:cNvPr id="3" name="TextBox 2"/>
              <p:cNvSpPr txBox="1">
                <a:spLocks noRot="1" noChangeAspect="1" noMove="1" noResize="1" noEditPoints="1" noAdjustHandles="1" noChangeArrowheads="1" noChangeShapeType="1" noTextEdit="1"/>
              </p:cNvSpPr>
              <p:nvPr/>
            </p:nvSpPr>
            <p:spPr>
              <a:xfrm>
                <a:off x="4469642" y="2888426"/>
                <a:ext cx="4469643" cy="1462388"/>
              </a:xfrm>
              <a:prstGeom prst="rect">
                <a:avLst/>
              </a:prstGeom>
              <a:blipFill rotWithShape="1">
                <a:blip r:embed="rId7"/>
                <a:stretch>
                  <a:fillRect l="-2729" t="-4167" r="-546" b="-5417"/>
                </a:stretch>
              </a:blipFill>
            </p:spPr>
            <p:txBody>
              <a:bodyPr/>
              <a:lstStyle/>
              <a:p>
                <a:r>
                  <a:rPr lang="en-US">
                    <a:noFill/>
                  </a:rPr>
                  <a:t> </a:t>
                </a:r>
              </a:p>
            </p:txBody>
          </p:sp>
        </mc:Fallback>
      </mc:AlternateContent>
      <p:sp>
        <p:nvSpPr>
          <p:cNvPr id="9" name="TextBox 8"/>
          <p:cNvSpPr txBox="1"/>
          <p:nvPr/>
        </p:nvSpPr>
        <p:spPr>
          <a:xfrm>
            <a:off x="2729553" y="4453641"/>
            <a:ext cx="6209732" cy="954107"/>
          </a:xfrm>
          <a:prstGeom prst="rect">
            <a:avLst/>
          </a:prstGeom>
          <a:noFill/>
        </p:spPr>
        <p:txBody>
          <a:bodyPr wrap="square" rtlCol="0">
            <a:spAutoFit/>
          </a:bodyPr>
          <a:lstStyle/>
          <a:p>
            <a:r>
              <a:rPr lang="en-US" dirty="0"/>
              <a:t>Round </a:t>
            </a:r>
            <a:r>
              <a:rPr lang="en-US" b="1" dirty="0"/>
              <a:t>up</a:t>
            </a:r>
            <a:r>
              <a:rPr lang="en-US" dirty="0"/>
              <a:t> to get the minimum number of expansions per depth of the flocculator</a:t>
            </a:r>
          </a:p>
        </p:txBody>
      </p:sp>
      <p:sp>
        <p:nvSpPr>
          <p:cNvPr id="10" name="TextBox 9"/>
          <p:cNvSpPr txBox="1"/>
          <p:nvPr/>
        </p:nvSpPr>
        <p:spPr>
          <a:xfrm>
            <a:off x="6979298" y="1884784"/>
            <a:ext cx="1867819" cy="523220"/>
          </a:xfrm>
          <a:prstGeom prst="rect">
            <a:avLst/>
          </a:prstGeom>
          <a:noFill/>
        </p:spPr>
        <p:txBody>
          <a:bodyPr wrap="none" rtlCol="0">
            <a:spAutoFit/>
          </a:bodyPr>
          <a:lstStyle/>
          <a:p>
            <a:r>
              <a:rPr lang="en-US" dirty="0"/>
              <a:t>Eliminate S</a:t>
            </a:r>
          </a:p>
        </p:txBody>
      </p:sp>
      <p:pic>
        <p:nvPicPr>
          <p:cNvPr id="2228656" name="Picture 432" descr="http://designserver.cee.cornell.edu/Designs/EtFlocSedFi/7667/20Lps/EtFlocSedFiFloc_f.png"/>
          <p:cNvPicPr>
            <a:picLocks noChangeAspect="1" noChangeArrowheads="1"/>
          </p:cNvPicPr>
          <p:nvPr/>
        </p:nvPicPr>
        <p:blipFill rotWithShape="1">
          <a:blip r:embed="rId8">
            <a:extLst>
              <a:ext uri="{28A0092B-C50C-407E-A947-70E740481C1C}">
                <a14:useLocalDpi xmlns:a14="http://schemas.microsoft.com/office/drawing/2010/main" val="0"/>
              </a:ext>
            </a:extLst>
          </a:blip>
          <a:srcRect t="43096"/>
          <a:stretch/>
        </p:blipFill>
        <p:spPr bwMode="auto">
          <a:xfrm>
            <a:off x="3943634" y="5343011"/>
            <a:ext cx="3602107" cy="14502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432156" y="1771037"/>
            <a:ext cx="2410695" cy="610904"/>
          </a:xfrm>
          <a:prstGeom prst="rect">
            <a:avLst/>
          </a:prstGeom>
        </p:spPr>
      </p:pic>
      <p:pic>
        <p:nvPicPr>
          <p:cNvPr id="11" name="Picture 10"/>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3401348" y="1929299"/>
            <a:ext cx="1368133" cy="378614"/>
          </a:xfrm>
          <a:prstGeom prst="rect">
            <a:avLst/>
          </a:prstGeom>
        </p:spPr>
      </p:pic>
      <p:pic>
        <p:nvPicPr>
          <p:cNvPr id="13" name="Picture 12"/>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5300292" y="1822250"/>
            <a:ext cx="1598594" cy="508477"/>
          </a:xfrm>
          <a:prstGeom prst="rect">
            <a:avLst/>
          </a:prstGeom>
        </p:spPr>
      </p:pic>
      <p:pic>
        <p:nvPicPr>
          <p:cNvPr id="14" name="Picture 13"/>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115443" y="2979467"/>
            <a:ext cx="4071477" cy="834049"/>
          </a:xfrm>
          <a:prstGeom prst="rect">
            <a:avLst/>
          </a:prstGeom>
        </p:spPr>
      </p:pic>
      <p:pic>
        <p:nvPicPr>
          <p:cNvPr id="15" name="Picture 14"/>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265428" y="5031150"/>
            <a:ext cx="2026593" cy="459093"/>
          </a:xfrm>
          <a:prstGeom prst="rect">
            <a:avLst/>
          </a:prstGeom>
        </p:spPr>
      </p:pic>
      <p:sp>
        <p:nvSpPr>
          <p:cNvPr id="4" name="TextBox 3"/>
          <p:cNvSpPr txBox="1"/>
          <p:nvPr/>
        </p:nvSpPr>
        <p:spPr>
          <a:xfrm>
            <a:off x="693304" y="3974624"/>
            <a:ext cx="2362200" cy="646331"/>
          </a:xfrm>
          <a:prstGeom prst="rect">
            <a:avLst/>
          </a:prstGeom>
          <a:noFill/>
        </p:spPr>
        <p:txBody>
          <a:bodyPr wrap="square" rtlCol="0">
            <a:spAutoFit/>
          </a:bodyPr>
          <a:lstStyle/>
          <a:p>
            <a:r>
              <a:rPr lang="en-US" sz="1800" dirty="0"/>
              <a:t>Water depth at the end of the flocculator</a:t>
            </a:r>
          </a:p>
        </p:txBody>
      </p:sp>
      <p:cxnSp>
        <p:nvCxnSpPr>
          <p:cNvPr id="6" name="Straight Arrow Connector 5"/>
          <p:cNvCxnSpPr>
            <a:stCxn id="4" idx="2"/>
          </p:cNvCxnSpPr>
          <p:nvPr/>
        </p:nvCxnSpPr>
        <p:spPr>
          <a:xfrm>
            <a:off x="1874404" y="4620955"/>
            <a:ext cx="0" cy="41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3304" y="5817943"/>
            <a:ext cx="2362200" cy="646331"/>
          </a:xfrm>
          <a:prstGeom prst="rect">
            <a:avLst/>
          </a:prstGeom>
          <a:noFill/>
        </p:spPr>
        <p:txBody>
          <a:bodyPr wrap="square" rtlCol="0">
            <a:spAutoFit/>
          </a:bodyPr>
          <a:lstStyle/>
          <a:p>
            <a:r>
              <a:rPr lang="en-US" sz="1800" dirty="0"/>
              <a:t>Distance between flow expansions</a:t>
            </a:r>
          </a:p>
        </p:txBody>
      </p:sp>
      <p:cxnSp>
        <p:nvCxnSpPr>
          <p:cNvPr id="18" name="Straight Arrow Connector 17"/>
          <p:cNvCxnSpPr>
            <a:stCxn id="17" idx="0"/>
          </p:cNvCxnSpPr>
          <p:nvPr/>
        </p:nvCxnSpPr>
        <p:spPr>
          <a:xfrm flipV="1">
            <a:off x="1874404" y="5490243"/>
            <a:ext cx="0" cy="3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08083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Our Design Approach</a:t>
                </a:r>
                <a:br>
                  <a:rPr lang="en-US" dirty="0"/>
                </a:br>
                <a:r>
                  <a:rPr lang="en-US" sz="3600" dirty="0"/>
                  <a:t>Given energy (</a:t>
                </a:r>
                <a14:m>
                  <m:oMath xmlns:m="http://schemas.openxmlformats.org/officeDocument/2006/math">
                    <m:sSub>
                      <m:sSubPr>
                        <m:ctrlPr>
                          <a:rPr lang="en-US" sz="3600" i="1">
                            <a:latin typeface="Cambria Math" panose="02040503050406030204" pitchFamily="18" charset="0"/>
                          </a:rPr>
                        </m:ctrlPr>
                      </m:sSubPr>
                      <m:e>
                        <m:r>
                          <a:rPr lang="en-US" sz="3600" b="1" i="1" smtClean="0">
                            <a:latin typeface="Cambria Math"/>
                          </a:rPr>
                          <m:t>𝒉</m:t>
                        </m:r>
                      </m:e>
                      <m:sub>
                        <m:r>
                          <a:rPr lang="en-US" sz="3600" i="1">
                            <a:latin typeface="Cambria Math"/>
                          </a:rPr>
                          <m:t>𝐹𝑙𝑜𝑐</m:t>
                        </m:r>
                      </m:sub>
                    </m:sSub>
                  </m:oMath>
                </a14:m>
                <a:r>
                  <a:rPr lang="en-US" sz="3600" dirty="0"/>
                  <a:t> or </a:t>
                </a:r>
                <a14:m>
                  <m:oMath xmlns:m="http://schemas.openxmlformats.org/officeDocument/2006/math">
                    <m:acc>
                      <m:accPr>
                        <m:chr m:val="̅"/>
                        <m:ctrlPr>
                          <a:rPr lang="en-US" sz="3600" i="1">
                            <a:latin typeface="Cambria Math" panose="02040503050406030204" pitchFamily="18" charset="0"/>
                          </a:rPr>
                        </m:ctrlPr>
                      </m:accPr>
                      <m:e>
                        <m:r>
                          <a:rPr lang="en-US" sz="3600" b="1" i="1" smtClean="0">
                            <a:latin typeface="Cambria Math"/>
                          </a:rPr>
                          <m:t>𝑮</m:t>
                        </m:r>
                      </m:e>
                    </m:acc>
                  </m:oMath>
                </a14:m>
                <a:r>
                  <a:rPr lang="en-US" sz="3600" dirty="0"/>
                  <a:t>) and </a:t>
                </a:r>
                <a:r>
                  <a:rPr lang="en-US" sz="3600" dirty="0" err="1"/>
                  <a:t>G</a:t>
                </a:r>
                <a:r>
                  <a:rPr lang="en-US" sz="3600" dirty="0" err="1">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18182" b="-28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Start big and then design the details</a:t>
                </a:r>
              </a:p>
              <a:p>
                <a:pPr lvl="1"/>
                <a:r>
                  <a:rPr lang="en-US" dirty="0"/>
                  <a:t>Calculate volume of flocculator</a:t>
                </a:r>
              </a:p>
              <a:p>
                <a:pPr lvl="1"/>
                <a:r>
                  <a:rPr lang="en-US" dirty="0"/>
                  <a:t>Split it into channels</a:t>
                </a:r>
              </a:p>
              <a:p>
                <a:pPr lvl="1"/>
                <a:r>
                  <a:rPr lang="en-US" dirty="0"/>
                  <a:t>Then design baffles, and obstacles to fill the channels to get target </a:t>
                </a:r>
                <a14:m>
                  <m:oMath xmlns:m="http://schemas.openxmlformats.org/officeDocument/2006/math">
                    <m:acc>
                      <m:accPr>
                        <m:chr m:val="̅"/>
                        <m:ctrlPr>
                          <a:rPr lang="en-US" i="1">
                            <a:latin typeface="Cambria Math" panose="02040503050406030204" pitchFamily="18" charset="0"/>
                          </a:rPr>
                        </m:ctrlPr>
                      </m:accPr>
                      <m:e>
                        <m:r>
                          <a:rPr lang="en-US" b="1" i="1">
                            <a:latin typeface="Cambria Math"/>
                          </a:rPr>
                          <m:t>𝑮</m:t>
                        </m:r>
                      </m:e>
                    </m:acc>
                  </m:oMath>
                </a14:m>
                <a:endParaRPr lang="en-US" dirty="0"/>
              </a:p>
              <a:p>
                <a:r>
                  <a:rPr lang="en-US" dirty="0"/>
                  <a:t>We can use this design approach because we are assuming that we will design for high efficiency (3&lt;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r>
                      <a:rPr lang="en-US" i="1">
                        <a:latin typeface="Cambria Math"/>
                      </a:rPr>
                      <m:t> </m:t>
                    </m:r>
                  </m:oMath>
                </a14:m>
                <a:r>
                  <a:rPr lang="en-US" dirty="0"/>
                  <a:t>&lt;6) and thus we don’t have to add extra volume to account for inefficiencies. </a:t>
                </a:r>
                <a:r>
                  <a:rPr lang="en-US" sz="2800" dirty="0"/>
                  <a:t>(Don’t forget this requirement!)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778" b="-16712"/>
                </a:stretch>
              </a:blipFill>
            </p:spPr>
            <p:txBody>
              <a:bodyPr/>
              <a:lstStyle/>
              <a:p>
                <a:r>
                  <a:rPr lang="en-US">
                    <a:noFill/>
                  </a:rPr>
                  <a:t> </a:t>
                </a:r>
              </a:p>
            </p:txBody>
          </p:sp>
        </mc:Fallback>
      </mc:AlternateContent>
      <p:sp>
        <p:nvSpPr>
          <p:cNvPr id="5" name="Rectangle 4"/>
          <p:cNvSpPr/>
          <p:nvPr/>
        </p:nvSpPr>
        <p:spPr>
          <a:xfrm>
            <a:off x="6993330" y="2131664"/>
            <a:ext cx="2010265" cy="1015663"/>
          </a:xfrm>
          <a:prstGeom prst="rect">
            <a:avLst/>
          </a:prstGeom>
        </p:spPr>
        <p:txBody>
          <a:bodyPr wrap="square">
            <a:spAutoFit/>
          </a:bodyPr>
          <a:lstStyle/>
          <a:p>
            <a:r>
              <a:rPr lang="en-US" sz="2000" kern="0" dirty="0">
                <a:solidFill>
                  <a:srgbClr val="000000"/>
                </a:solidFill>
                <a:latin typeface="Candara"/>
              </a:rPr>
              <a:t>(AguaClara approach as of summer 2015)</a:t>
            </a:r>
            <a:endParaRPr lang="en-US" dirty="0"/>
          </a:p>
        </p:txBody>
      </p:sp>
    </p:spTree>
    <p:extLst>
      <p:ext uri="{BB962C8B-B14F-4D97-AF65-F5344CB8AC3E}">
        <p14:creationId xmlns:p14="http://schemas.microsoft.com/office/powerpoint/2010/main" val="320082627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Design Algorithm (as of 2016)</a:t>
                </a:r>
                <a:br>
                  <a:rPr lang="en-US" dirty="0"/>
                </a:br>
                <a:r>
                  <a:rPr lang="en-US" dirty="0"/>
                  <a:t>Start with </a:t>
                </a:r>
                <a14:m>
                  <m:oMath xmlns:m="http://schemas.openxmlformats.org/officeDocument/2006/math">
                    <m:sSub>
                      <m:sSubPr>
                        <m:ctrlPr>
                          <a:rPr lang="en-US" i="1">
                            <a:latin typeface="Cambria Math" panose="02040503050406030204" pitchFamily="18" charset="0"/>
                          </a:rPr>
                        </m:ctrlPr>
                      </m:sSubPr>
                      <m:e>
                        <m:r>
                          <a:rPr lang="en-US" i="1">
                            <a:latin typeface="Cambria Math"/>
                          </a:rPr>
                          <m:t>h</m:t>
                        </m:r>
                      </m:e>
                      <m:sub>
                        <m:r>
                          <a:rPr lang="en-US" i="1">
                            <a:latin typeface="Cambria Math"/>
                          </a:rPr>
                          <m:t>𝐹𝑙𝑜𝑐</m:t>
                        </m:r>
                      </m:sub>
                    </m:sSub>
                  </m:oMath>
                </a14:m>
                <a:r>
                  <a:rPr lang="en-US" dirty="0"/>
                  <a:t> and </a:t>
                </a:r>
                <a:r>
                  <a:rPr lang="en-US" i="1" dirty="0" err="1"/>
                  <a:t>G</a:t>
                </a:r>
                <a:r>
                  <a:rPr lang="en-US" i="1" dirty="0" err="1">
                    <a:latin typeface="Symbol" pitchFamily="18" charset="2"/>
                  </a:rPr>
                  <a:t>q</a:t>
                </a:r>
                <a:endParaRPr lang="en-US" i="1"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8"/>
                <a:stretch>
                  <a:fillRect t="-24064" b="-39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head loss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and required for constructability</a:t>
                </a:r>
              </a:p>
              <a:p>
                <a:pPr marL="514350" indent="-514350">
                  <a:buFont typeface="+mj-lt"/>
                  <a:buAutoNum type="arabicPeriod"/>
                </a:pPr>
                <a:r>
                  <a:rPr lang="en-US" sz="2000" dirty="0"/>
                  <a:t>Number of channels by taking the total width and dividing by the minimum channel width (floor)</a:t>
                </a:r>
              </a:p>
              <a:p>
                <a:pPr marL="514350" indent="-514350">
                  <a:buFont typeface="+mj-lt"/>
                  <a:buAutoNum type="arabicPeriod"/>
                </a:pPr>
                <a:r>
                  <a:rPr lang="en-US" sz="2000" dirty="0"/>
                  <a:t>Channel width (total width over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9"/>
                <a:stretch>
                  <a:fillRect l="-2376" t="-4582" r="-1584" b="-16173"/>
                </a:stretch>
              </a:blipFill>
            </p:spPr>
            <p:txBody>
              <a:bodyPr/>
              <a:lstStyle/>
              <a:p>
                <a:r>
                  <a:rPr lang="en-US">
                    <a:noFill/>
                  </a:rPr>
                  <a:t> </a:t>
                </a:r>
              </a:p>
            </p:txBody>
          </p:sp>
        </mc:Fallback>
      </mc:AlternateContent>
      <p:pic>
        <p:nvPicPr>
          <p:cNvPr id="16" name="Picture 15"/>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6033121" y="1671988"/>
            <a:ext cx="1156877" cy="440497"/>
          </a:xfrm>
          <a:prstGeom prst="rect">
            <a:avLst/>
          </a:prstGeom>
        </p:spPr>
      </p:pic>
      <p:pic>
        <p:nvPicPr>
          <p:cNvPr id="17" name="Picture 16"/>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7928706" y="1746979"/>
            <a:ext cx="743816" cy="315512"/>
          </a:xfrm>
          <a:prstGeom prst="rect">
            <a:avLst/>
          </a:prstGeom>
        </p:spPr>
      </p:pic>
      <p:pic>
        <p:nvPicPr>
          <p:cNvPr id="15" name="Picture 14"/>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5922420" y="2295058"/>
            <a:ext cx="2845705" cy="544144"/>
          </a:xfrm>
          <a:prstGeom prst="rect">
            <a:avLst/>
          </a:prstGeom>
        </p:spPr>
      </p:pic>
      <p:pic>
        <p:nvPicPr>
          <p:cNvPr id="11" name="Picture 10"/>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5648825" y="4084188"/>
            <a:ext cx="3392897" cy="695041"/>
          </a:xfrm>
          <a:prstGeom prst="rect">
            <a:avLst/>
          </a:prstGeom>
        </p:spPr>
      </p:pic>
      <p:pic>
        <p:nvPicPr>
          <p:cNvPr id="18" name="Picture 17"/>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555546" y="5246014"/>
            <a:ext cx="1999767" cy="544144"/>
          </a:xfrm>
          <a:prstGeom prst="rect">
            <a:avLst/>
          </a:prstGeom>
        </p:spPr>
      </p:pic>
      <p:pic>
        <p:nvPicPr>
          <p:cNvPr id="20" name="Picture 19"/>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7079297" y="6256943"/>
            <a:ext cx="1688828" cy="382577"/>
          </a:xfrm>
          <a:prstGeom prst="rect">
            <a:avLst/>
          </a:prstGeom>
        </p:spPr>
      </p:pic>
    </p:spTree>
    <p:extLst>
      <p:ext uri="{BB962C8B-B14F-4D97-AF65-F5344CB8AC3E}">
        <p14:creationId xmlns:p14="http://schemas.microsoft.com/office/powerpoint/2010/main" val="13439076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457200" y="1600200"/>
                <a:ext cx="6911163" cy="4525963"/>
              </a:xfrm>
            </p:spPr>
            <p:txBody>
              <a:bodyPr/>
              <a:lstStyle/>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a:t>The great transition at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oMath>
                </a14:m>
                <a:r>
                  <a:rPr lang="en-US" sz="2400" dirty="0"/>
                  <a:t>=5</a:t>
                </a:r>
              </a:p>
              <a:p>
                <a:r>
                  <a:rPr lang="en-US" sz="2800" dirty="0"/>
                  <a:t>Flocculator Design</a:t>
                </a:r>
              </a:p>
              <a:p>
                <a:pPr lvl="1"/>
                <a:r>
                  <a:rPr lang="en-US" sz="2400" dirty="0"/>
                  <a:t>Head loss, collision potential, residence time</a:t>
                </a:r>
              </a:p>
              <a:p>
                <a:pPr lvl="1"/>
                <a:r>
                  <a:rPr lang="en-US" sz="2400" dirty="0"/>
                  <a:t>Geometry of a baffle space to obtain desired energy dissipation rate</a:t>
                </a:r>
              </a:p>
              <a:p>
                <a:pPr lvl="1"/>
                <a:endParaRPr lang="en-US" sz="2400" dirty="0"/>
              </a:p>
              <a:p>
                <a:pPr lvl="1"/>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457200" y="1600200"/>
                <a:ext cx="6911163" cy="4525963"/>
              </a:xfrm>
              <a:blipFill>
                <a:blip r:embed="rId3"/>
                <a:stretch>
                  <a:fillRect l="-3439" t="-6604"/>
                </a:stretch>
              </a:blipFill>
            </p:spPr>
            <p:txBody>
              <a:bodyPr/>
              <a:lstStyle/>
              <a:p>
                <a:r>
                  <a:rPr lang="en-US">
                    <a:noFill/>
                  </a:rPr>
                  <a:t> </a:t>
                </a:r>
              </a:p>
            </p:txBody>
          </p:sp>
        </mc:Fallback>
      </mc:AlternateContent>
      <p:pic>
        <p:nvPicPr>
          <p:cNvPr id="35" name="Picture 59"/>
          <p:cNvPicPr>
            <a:picLocks noChangeAspect="1" noChangeArrowheads="1"/>
          </p:cNvPicPr>
          <p:nvPr/>
        </p:nvPicPr>
        <p:blipFill>
          <a:blip r:embed="rId4" cstate="screen"/>
          <a:srcRect/>
          <a:stretch>
            <a:fillRect/>
          </a:stretch>
        </p:blipFill>
        <p:spPr bwMode="auto">
          <a:xfrm>
            <a:off x="7505553" y="1885021"/>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82048" y="2645517"/>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6" cstate="print">
            <a:clrChange>
              <a:clrFrom>
                <a:srgbClr val="212830"/>
              </a:clrFrom>
              <a:clrTo>
                <a:srgbClr val="212830">
                  <a:alpha val="0"/>
                </a:srgbClr>
              </a:clrTo>
            </a:clrChange>
            <a:lum bright="10000"/>
          </a:blip>
          <a:srcRect/>
          <a:stretch>
            <a:fillRect/>
          </a:stretch>
        </p:blipFill>
        <p:spPr bwMode="auto">
          <a:xfrm rot="4807771">
            <a:off x="7102031" y="4913344"/>
            <a:ext cx="2496836" cy="1399184"/>
          </a:xfrm>
          <a:prstGeom prst="rect">
            <a:avLst/>
          </a:prstGeom>
          <a:noFill/>
          <a:ln w="9525">
            <a:noFill/>
            <a:miter lim="800000"/>
            <a:headEnd/>
            <a:tailEnd/>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470355" y="30941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Rectangle 30"/>
          <p:cNvSpPr/>
          <p:nvPr/>
        </p:nvSpPr>
        <p:spPr bwMode="auto">
          <a:xfrm rot="5400000">
            <a:off x="2105545" y="32465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sz="4000" dirty="0"/>
              <a:t>Viscous Collision Potential per Flow Expansion (the detailed perspective)</a:t>
            </a:r>
          </a:p>
        </p:txBody>
      </p:sp>
      <p:sp>
        <p:nvSpPr>
          <p:cNvPr id="4" name="TextBox 3"/>
          <p:cNvSpPr txBox="1"/>
          <p:nvPr/>
        </p:nvSpPr>
        <p:spPr>
          <a:xfrm>
            <a:off x="2841603" y="1726679"/>
            <a:ext cx="5384807" cy="461665"/>
          </a:xfrm>
          <a:prstGeom prst="rect">
            <a:avLst/>
          </a:prstGeom>
          <a:noFill/>
        </p:spPr>
        <p:txBody>
          <a:bodyPr wrap="none" rtlCol="0">
            <a:spAutoFit/>
          </a:bodyPr>
          <a:lstStyle/>
          <a:p>
            <a:r>
              <a:rPr lang="en-US" sz="2400" dirty="0"/>
              <a:t>Collision potential for one flow expansion</a:t>
            </a:r>
          </a:p>
        </p:txBody>
      </p:sp>
      <p:sp>
        <p:nvSpPr>
          <p:cNvPr id="27" name="TextBox 26"/>
          <p:cNvSpPr txBox="1"/>
          <p:nvPr/>
        </p:nvSpPr>
        <p:spPr>
          <a:xfrm>
            <a:off x="2841603" y="3272604"/>
            <a:ext cx="5851345" cy="461665"/>
          </a:xfrm>
          <a:prstGeom prst="rect">
            <a:avLst/>
          </a:prstGeom>
          <a:noFill/>
        </p:spPr>
        <p:txBody>
          <a:bodyPr wrap="none" rtlCol="0">
            <a:spAutoFit/>
          </a:bodyPr>
          <a:lstStyle/>
          <a:p>
            <a:r>
              <a:rPr lang="en-US" sz="2400" dirty="0"/>
              <a:t>Energy dissipation rate is energy loss per time</a:t>
            </a:r>
          </a:p>
        </p:txBody>
      </p:sp>
      <p:sp>
        <p:nvSpPr>
          <p:cNvPr id="28" name="TextBox 27"/>
          <p:cNvSpPr txBox="1"/>
          <p:nvPr/>
        </p:nvSpPr>
        <p:spPr>
          <a:xfrm>
            <a:off x="2941889" y="4735624"/>
            <a:ext cx="6005835" cy="1569660"/>
          </a:xfrm>
          <a:prstGeom prst="rect">
            <a:avLst/>
          </a:prstGeom>
          <a:noFill/>
        </p:spPr>
        <p:txBody>
          <a:bodyPr wrap="square" rtlCol="0">
            <a:spAutoFit/>
          </a:bodyPr>
          <a:lstStyle/>
          <a:p>
            <a:r>
              <a:rPr lang="en-US" sz="2400" dirty="0"/>
              <a:t>Collision potential is a function of velocity. This suggests that a flocculator would perform poorly if the flow rate was decreased. I don’t know if anyone has ever demonstrated that!</a:t>
            </a:r>
          </a:p>
        </p:txBody>
      </p:sp>
      <p:sp>
        <p:nvSpPr>
          <p:cNvPr id="17" name="TextBox 16"/>
          <p:cNvSpPr txBox="1"/>
          <p:nvPr/>
        </p:nvSpPr>
        <p:spPr>
          <a:xfrm>
            <a:off x="2841603" y="2470720"/>
            <a:ext cx="6211957" cy="461665"/>
          </a:xfrm>
          <a:prstGeom prst="rect">
            <a:avLst/>
          </a:prstGeom>
          <a:noFill/>
        </p:spPr>
        <p:txBody>
          <a:bodyPr wrap="none" rtlCol="0">
            <a:spAutoFit/>
          </a:bodyPr>
          <a:lstStyle/>
          <a:p>
            <a:r>
              <a:rPr lang="en-US" sz="2400" dirty="0"/>
              <a:t>Hydraulic residence time for one expansion zone</a:t>
            </a:r>
          </a:p>
        </p:txBody>
      </p:sp>
      <p:sp>
        <p:nvSpPr>
          <p:cNvPr id="6" name="TextBox 5"/>
          <p:cNvSpPr txBox="1"/>
          <p:nvPr/>
        </p:nvSpPr>
        <p:spPr>
          <a:xfrm>
            <a:off x="2797715" y="2933040"/>
            <a:ext cx="5468164" cy="338554"/>
          </a:xfrm>
          <a:prstGeom prst="rect">
            <a:avLst/>
          </a:prstGeom>
          <a:noFill/>
        </p:spPr>
        <p:txBody>
          <a:bodyPr wrap="none" rtlCol="0">
            <a:spAutoFit/>
          </a:bodyPr>
          <a:lstStyle/>
          <a:p>
            <a:r>
              <a:rPr lang="en-US" sz="1600" dirty="0"/>
              <a:t>These are the average velocities through the expanded flow area</a:t>
            </a:r>
          </a:p>
        </p:txBody>
      </p:sp>
      <p:cxnSp>
        <p:nvCxnSpPr>
          <p:cNvPr id="8" name="Elbow Connector 7"/>
          <p:cNvCxnSpPr>
            <a:stCxn id="6" idx="1"/>
          </p:cNvCxnSpPr>
          <p:nvPr/>
        </p:nvCxnSpPr>
        <p:spPr bwMode="auto">
          <a:xfrm rot="10800000" flipV="1">
            <a:off x="1867423" y="3102316"/>
            <a:ext cx="930292" cy="276337"/>
          </a:xfrm>
          <a:prstGeom prst="bentConnector3">
            <a:avLst/>
          </a:prstGeom>
          <a:solidFill>
            <a:schemeClr val="accent1"/>
          </a:solidFill>
          <a:ln w="12700" cap="flat" cmpd="sng" algn="ctr">
            <a:solidFill>
              <a:schemeClr val="tx1"/>
            </a:solidFill>
            <a:prstDash val="solid"/>
            <a:round/>
            <a:headEnd type="none" w="lg" len="med"/>
            <a:tailEnd type="arrow"/>
          </a:ln>
          <a:effectLst/>
        </p:spPr>
      </p:cxnSp>
      <p:cxnSp>
        <p:nvCxnSpPr>
          <p:cNvPr id="21" name="Elbow Connector 20"/>
          <p:cNvCxnSpPr>
            <a:stCxn id="6" idx="1"/>
          </p:cNvCxnSpPr>
          <p:nvPr/>
        </p:nvCxnSpPr>
        <p:spPr bwMode="auto">
          <a:xfrm rot="10800000" flipV="1">
            <a:off x="1318059" y="3102317"/>
            <a:ext cx="1479657" cy="93456"/>
          </a:xfrm>
          <a:prstGeom prst="bentConnector3">
            <a:avLst>
              <a:gd name="adj1" fmla="val 100107"/>
            </a:avLst>
          </a:prstGeom>
          <a:solidFill>
            <a:schemeClr val="accent1"/>
          </a:solidFill>
          <a:ln w="12700" cap="flat" cmpd="sng" algn="ctr">
            <a:solidFill>
              <a:schemeClr val="tx1"/>
            </a:solidFill>
            <a:prstDash val="solid"/>
            <a:round/>
            <a:headEnd type="none" w="lg" len="med"/>
            <a:tailEnd type="arrow"/>
          </a:ln>
          <a:effectLst/>
        </p:spPr>
      </p:cxnSp>
      <p:sp>
        <p:nvSpPr>
          <p:cNvPr id="29" name="TextBox 28"/>
          <p:cNvSpPr txBox="1"/>
          <p:nvPr/>
        </p:nvSpPr>
        <p:spPr>
          <a:xfrm>
            <a:off x="2941889" y="2166043"/>
            <a:ext cx="5173211" cy="338554"/>
          </a:xfrm>
          <a:prstGeom prst="rect">
            <a:avLst/>
          </a:prstGeom>
          <a:noFill/>
        </p:spPr>
        <p:txBody>
          <a:bodyPr wrap="none" rtlCol="0">
            <a:spAutoFit/>
          </a:bodyPr>
          <a:lstStyle/>
          <a:p>
            <a:r>
              <a:rPr lang="en-US" sz="1600" dirty="0"/>
              <a:t>Height of one expansion zone (in a vertical flow flocculator)</a:t>
            </a:r>
          </a:p>
        </p:txBody>
      </p:sp>
      <p:cxnSp>
        <p:nvCxnSpPr>
          <p:cNvPr id="16" name="Elbow Connector 15"/>
          <p:cNvCxnSpPr/>
          <p:nvPr/>
        </p:nvCxnSpPr>
        <p:spPr bwMode="auto">
          <a:xfrm rot="10800000" flipV="1">
            <a:off x="1211187" y="2335318"/>
            <a:ext cx="1516514" cy="135401"/>
          </a:xfrm>
          <a:prstGeom prst="bentConnector3">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296047" y="1824428"/>
            <a:ext cx="1446783" cy="363982"/>
          </a:xfrm>
          <a:prstGeom prst="rect">
            <a:avLst/>
          </a:prstGeom>
        </p:spPr>
      </p:pic>
      <p:pic>
        <p:nvPicPr>
          <p:cNvPr id="5" name="Picture 4"/>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146686" y="2374496"/>
            <a:ext cx="1020613" cy="391418"/>
          </a:xfrm>
          <a:prstGeom prst="rect">
            <a:avLst/>
          </a:prstGeom>
        </p:spPr>
      </p:pic>
      <p:pic>
        <p:nvPicPr>
          <p:cNvPr id="9" name="Picture 8"/>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273624" y="3240485"/>
            <a:ext cx="1668098" cy="448119"/>
          </a:xfrm>
          <a:prstGeom prst="rect">
            <a:avLst/>
          </a:prstGeom>
        </p:spPr>
      </p:pic>
      <p:pic>
        <p:nvPicPr>
          <p:cNvPr id="10" name="Picture 9"/>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84845" y="4027474"/>
            <a:ext cx="2771019" cy="545058"/>
          </a:xfrm>
          <a:prstGeom prst="rect">
            <a:avLst/>
          </a:prstGeom>
        </p:spPr>
      </p:pic>
      <p:pic>
        <p:nvPicPr>
          <p:cNvPr id="12" name="Picture 11"/>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153077" y="4825250"/>
            <a:ext cx="2116217" cy="545058"/>
          </a:xfrm>
          <a:prstGeom prst="rect">
            <a:avLst/>
          </a:prstGeom>
        </p:spPr>
      </p:pic>
      <p:pic>
        <p:nvPicPr>
          <p:cNvPr id="13" name="Picture 12"/>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156735" y="5830030"/>
            <a:ext cx="2112559" cy="545058"/>
          </a:xfrm>
          <a:prstGeom prst="rect">
            <a:avLst/>
          </a:prstGeom>
        </p:spPr>
      </p:pic>
    </p:spTree>
    <p:extLst>
      <p:ext uri="{BB962C8B-B14F-4D97-AF65-F5344CB8AC3E}">
        <p14:creationId xmlns:p14="http://schemas.microsoft.com/office/powerpoint/2010/main" val="141208979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Almost Real Designs</a:t>
            </a:r>
            <a:br>
              <a:rPr lang="en-US" dirty="0"/>
            </a:br>
            <a:r>
              <a:rPr lang="en-US" dirty="0"/>
              <a:t>(Flocculator exit depth of 2 m)</a:t>
            </a:r>
          </a:p>
        </p:txBody>
      </p:sp>
      <p:sp>
        <p:nvSpPr>
          <p:cNvPr id="3" name="Content Placeholder 2"/>
          <p:cNvSpPr>
            <a:spLocks noGrp="1"/>
          </p:cNvSpPr>
          <p:nvPr>
            <p:ph idx="1"/>
          </p:nvPr>
        </p:nvSpPr>
        <p:spPr/>
        <p:txBody>
          <a:bodyPr/>
          <a:lstStyle/>
          <a:p>
            <a:r>
              <a:rPr lang="en-US" sz="2400" dirty="0"/>
              <a:t>What sets maximum channel width?</a:t>
            </a:r>
          </a:p>
          <a:p>
            <a:r>
              <a:rPr lang="en-US" sz="2400" dirty="0"/>
              <a:t>What sets minimum channel width?</a:t>
            </a:r>
          </a:p>
          <a:p>
            <a:r>
              <a:rPr lang="en-US" sz="2400" dirty="0"/>
              <a:t>Why this cycle of channel widths?</a:t>
            </a:r>
          </a:p>
          <a:p>
            <a:endParaRPr lang="en-US" sz="2400" dirty="0"/>
          </a:p>
        </p:txBody>
      </p:sp>
      <p:pic>
        <p:nvPicPr>
          <p:cNvPr id="22312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386" y="3143243"/>
            <a:ext cx="7347814" cy="377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0854" y="5429756"/>
            <a:ext cx="1330814" cy="400110"/>
          </a:xfrm>
          <a:prstGeom prst="rect">
            <a:avLst/>
          </a:prstGeom>
          <a:noFill/>
        </p:spPr>
        <p:txBody>
          <a:bodyPr wrap="none" rtlCol="0">
            <a:spAutoFit/>
          </a:bodyPr>
          <a:lstStyle/>
          <a:p>
            <a:r>
              <a:rPr lang="en-US" sz="2000" dirty="0">
                <a:solidFill>
                  <a:srgbClr val="FF0000"/>
                </a:solidFill>
              </a:rPr>
              <a:t>Human hip</a:t>
            </a:r>
          </a:p>
        </p:txBody>
      </p:sp>
      <p:sp>
        <p:nvSpPr>
          <p:cNvPr id="6" name="TextBox 5"/>
          <p:cNvSpPr txBox="1"/>
          <p:nvPr/>
        </p:nvSpPr>
        <p:spPr>
          <a:xfrm>
            <a:off x="250854" y="3738520"/>
            <a:ext cx="1401346" cy="400110"/>
          </a:xfrm>
          <a:prstGeom prst="rect">
            <a:avLst/>
          </a:prstGeom>
          <a:noFill/>
        </p:spPr>
        <p:txBody>
          <a:bodyPr wrap="none" rtlCol="0">
            <a:spAutoFit/>
          </a:bodyPr>
          <a:lstStyle/>
          <a:p>
            <a:r>
              <a:rPr lang="en-US" sz="2000" dirty="0">
                <a:solidFill>
                  <a:srgbClr val="FF0000"/>
                </a:solidFill>
              </a:rPr>
              <a:t>Sheet width</a:t>
            </a:r>
          </a:p>
        </p:txBody>
      </p:sp>
      <p:sp>
        <p:nvSpPr>
          <p:cNvPr id="7" name="TextBox 6"/>
          <p:cNvSpPr txBox="1"/>
          <p:nvPr/>
        </p:nvSpPr>
        <p:spPr>
          <a:xfrm>
            <a:off x="250854" y="2946721"/>
            <a:ext cx="2262158" cy="400110"/>
          </a:xfrm>
          <a:prstGeom prst="rect">
            <a:avLst/>
          </a:prstGeom>
          <a:noFill/>
        </p:spPr>
        <p:txBody>
          <a:bodyPr wrap="none" rtlCol="0">
            <a:spAutoFit/>
          </a:bodyPr>
          <a:lstStyle/>
          <a:p>
            <a:r>
              <a:rPr lang="en-US" sz="2000" dirty="0">
                <a:solidFill>
                  <a:srgbClr val="FF0000"/>
                </a:solidFill>
              </a:rPr>
              <a:t>Number of channels</a:t>
            </a:r>
          </a:p>
        </p:txBody>
      </p:sp>
      <p:grpSp>
        <p:nvGrpSpPr>
          <p:cNvPr id="8" name="Group 7"/>
          <p:cNvGrpSpPr/>
          <p:nvPr/>
        </p:nvGrpSpPr>
        <p:grpSpPr>
          <a:xfrm>
            <a:off x="3026421" y="2881633"/>
            <a:ext cx="3850521" cy="523220"/>
            <a:chOff x="3026421" y="2881633"/>
            <a:chExt cx="3850521" cy="523220"/>
          </a:xfrm>
        </p:grpSpPr>
        <p:sp>
          <p:nvSpPr>
            <p:cNvPr id="5" name="TextBox 4"/>
            <p:cNvSpPr txBox="1"/>
            <p:nvPr/>
          </p:nvSpPr>
          <p:spPr>
            <a:xfrm>
              <a:off x="3026421" y="2881633"/>
              <a:ext cx="364202" cy="523220"/>
            </a:xfrm>
            <a:prstGeom prst="rect">
              <a:avLst/>
            </a:prstGeom>
            <a:noFill/>
          </p:spPr>
          <p:txBody>
            <a:bodyPr wrap="none" rtlCol="0">
              <a:spAutoFit/>
            </a:bodyPr>
            <a:lstStyle/>
            <a:p>
              <a:r>
                <a:rPr lang="en-US" dirty="0">
                  <a:solidFill>
                    <a:srgbClr val="FF0000"/>
                  </a:solidFill>
                </a:rPr>
                <a:t>1</a:t>
              </a:r>
            </a:p>
          </p:txBody>
        </p:sp>
        <p:sp>
          <p:nvSpPr>
            <p:cNvPr id="9" name="TextBox 8"/>
            <p:cNvSpPr txBox="1"/>
            <p:nvPr/>
          </p:nvSpPr>
          <p:spPr>
            <a:xfrm>
              <a:off x="3753356" y="2881633"/>
              <a:ext cx="364202" cy="523220"/>
            </a:xfrm>
            <a:prstGeom prst="rect">
              <a:avLst/>
            </a:prstGeom>
            <a:noFill/>
          </p:spPr>
          <p:txBody>
            <a:bodyPr wrap="none" rtlCol="0">
              <a:spAutoFit/>
            </a:bodyPr>
            <a:lstStyle/>
            <a:p>
              <a:r>
                <a:rPr lang="en-US" dirty="0">
                  <a:solidFill>
                    <a:srgbClr val="FF0000"/>
                  </a:solidFill>
                </a:rPr>
                <a:t>2</a:t>
              </a:r>
            </a:p>
          </p:txBody>
        </p:sp>
        <p:sp>
          <p:nvSpPr>
            <p:cNvPr id="10" name="TextBox 9"/>
            <p:cNvSpPr txBox="1"/>
            <p:nvPr/>
          </p:nvSpPr>
          <p:spPr>
            <a:xfrm>
              <a:off x="4627296" y="2881633"/>
              <a:ext cx="364202" cy="523220"/>
            </a:xfrm>
            <a:prstGeom prst="rect">
              <a:avLst/>
            </a:prstGeom>
            <a:noFill/>
          </p:spPr>
          <p:txBody>
            <a:bodyPr wrap="none" rtlCol="0">
              <a:spAutoFit/>
            </a:bodyPr>
            <a:lstStyle/>
            <a:p>
              <a:r>
                <a:rPr lang="en-US" dirty="0">
                  <a:solidFill>
                    <a:srgbClr val="FF0000"/>
                  </a:solidFill>
                </a:rPr>
                <a:t>3</a:t>
              </a:r>
            </a:p>
          </p:txBody>
        </p:sp>
        <p:sp>
          <p:nvSpPr>
            <p:cNvPr id="11" name="TextBox 10"/>
            <p:cNvSpPr txBox="1"/>
            <p:nvPr/>
          </p:nvSpPr>
          <p:spPr>
            <a:xfrm>
              <a:off x="5598340" y="2881633"/>
              <a:ext cx="364202" cy="523220"/>
            </a:xfrm>
            <a:prstGeom prst="rect">
              <a:avLst/>
            </a:prstGeom>
            <a:noFill/>
          </p:spPr>
          <p:txBody>
            <a:bodyPr wrap="none" rtlCol="0">
              <a:spAutoFit/>
            </a:bodyPr>
            <a:lstStyle/>
            <a:p>
              <a:r>
                <a:rPr lang="en-US" dirty="0">
                  <a:solidFill>
                    <a:srgbClr val="FF0000"/>
                  </a:solidFill>
                </a:rPr>
                <a:t>4</a:t>
              </a:r>
            </a:p>
          </p:txBody>
        </p:sp>
        <p:sp>
          <p:nvSpPr>
            <p:cNvPr id="12" name="TextBox 11"/>
            <p:cNvSpPr txBox="1"/>
            <p:nvPr/>
          </p:nvSpPr>
          <p:spPr>
            <a:xfrm>
              <a:off x="6512740" y="2881633"/>
              <a:ext cx="364202" cy="523220"/>
            </a:xfrm>
            <a:prstGeom prst="rect">
              <a:avLst/>
            </a:prstGeom>
            <a:noFill/>
          </p:spPr>
          <p:txBody>
            <a:bodyPr wrap="none" rtlCol="0">
              <a:spAutoFit/>
            </a:bodyPr>
            <a:lstStyle/>
            <a:p>
              <a:r>
                <a:rPr lang="en-US" dirty="0">
                  <a:solidFill>
                    <a:srgbClr val="FF0000"/>
                  </a:solidFill>
                </a:rPr>
                <a:t>5</a:t>
              </a:r>
            </a:p>
          </p:txBody>
        </p:sp>
      </p:grpSp>
      <p:sp>
        <p:nvSpPr>
          <p:cNvPr id="13" name="TextBox 12"/>
          <p:cNvSpPr txBox="1"/>
          <p:nvPr/>
        </p:nvSpPr>
        <p:spPr>
          <a:xfrm>
            <a:off x="250854" y="6387773"/>
            <a:ext cx="4031873" cy="369332"/>
          </a:xfrm>
          <a:prstGeom prst="rect">
            <a:avLst/>
          </a:prstGeom>
          <a:noFill/>
        </p:spPr>
        <p:txBody>
          <a:bodyPr wrap="none" rtlCol="0">
            <a:spAutoFit/>
          </a:bodyPr>
          <a:lstStyle/>
          <a:p>
            <a:r>
              <a:rPr lang="en-US" sz="1800" dirty="0"/>
              <a:t>Here we allowed odd number of channels</a:t>
            </a:r>
          </a:p>
        </p:txBody>
      </p:sp>
    </p:spTree>
    <p:extLst>
      <p:ext uri="{BB962C8B-B14F-4D97-AF65-F5344CB8AC3E}">
        <p14:creationId xmlns:p14="http://schemas.microsoft.com/office/powerpoint/2010/main" val="184524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Velocity guidelines?</a:t>
            </a:r>
          </a:p>
        </p:txBody>
      </p:sp>
      <p:sp>
        <p:nvSpPr>
          <p:cNvPr id="3" name="Content Placeholder 2"/>
          <p:cNvSpPr>
            <a:spLocks noGrp="1"/>
          </p:cNvSpPr>
          <p:nvPr>
            <p:ph idx="1"/>
          </p:nvPr>
        </p:nvSpPr>
        <p:spPr>
          <a:xfrm>
            <a:off x="457199" y="1600200"/>
            <a:ext cx="2927445" cy="4525963"/>
          </a:xfrm>
        </p:spPr>
        <p:txBody>
          <a:bodyPr/>
          <a:lstStyle/>
          <a:p>
            <a:r>
              <a:rPr lang="en-US" dirty="0"/>
              <a:t>Why does V increase with flow rate?</a:t>
            </a:r>
          </a:p>
          <a:p>
            <a:r>
              <a:rPr lang="en-US" dirty="0"/>
              <a:t>Why does V increase in steps?</a:t>
            </a:r>
          </a:p>
          <a:p>
            <a:r>
              <a:rPr lang="en-US" dirty="0"/>
              <a:t>Why does V remain constant above 70 L/s?</a:t>
            </a:r>
          </a:p>
        </p:txBody>
      </p:sp>
      <p:pic>
        <p:nvPicPr>
          <p:cNvPr id="22323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8646" y="1327329"/>
            <a:ext cx="5935354" cy="5530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539334" y="2115251"/>
            <a:ext cx="3415816" cy="964833"/>
          </a:xfrm>
          <a:prstGeom prst="rect">
            <a:avLst/>
          </a:prstGeom>
        </p:spPr>
      </p:pic>
      <p:sp>
        <p:nvSpPr>
          <p:cNvPr id="6" name="Oval 5"/>
          <p:cNvSpPr/>
          <p:nvPr/>
        </p:nvSpPr>
        <p:spPr>
          <a:xfrm>
            <a:off x="7086600" y="2597666"/>
            <a:ext cx="745958" cy="60273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5630334" y="3826116"/>
            <a:ext cx="3054522" cy="479212"/>
          </a:xfrm>
          <a:prstGeom prst="rect">
            <a:avLst/>
          </a:prstGeom>
        </p:spPr>
      </p:pic>
    </p:spTree>
    <p:extLst>
      <p:ext uri="{BB962C8B-B14F-4D97-AF65-F5344CB8AC3E}">
        <p14:creationId xmlns:p14="http://schemas.microsoft.com/office/powerpoint/2010/main" val="967876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Scaling </a:t>
            </a:r>
            <a:br>
              <a:rPr lang="en-US" dirty="0"/>
            </a:br>
            <a:r>
              <a:rPr lang="en-US" dirty="0"/>
              <a:t>(Design Engine version 7099)</a:t>
            </a:r>
          </a:p>
        </p:txBody>
      </p:sp>
      <p:pic>
        <p:nvPicPr>
          <p:cNvPr id="2233346" name="Picture 2" descr="http://designbeta.cee.cornell.edu/Designs/EtFlocSedFi/7099/10Lps/EtFlocSedFiFloc_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rot="5400000">
            <a:off x="188216" y="4764835"/>
            <a:ext cx="1975104" cy="698717"/>
          </a:xfrm>
          <a:prstGeom prst="rect">
            <a:avLst/>
          </a:prstGeom>
          <a:noFill/>
          <a:extLst>
            <a:ext uri="{909E8E84-426E-40DD-AFC4-6F175D3DCCD1}">
              <a14:hiddenFill xmlns:a14="http://schemas.microsoft.com/office/drawing/2010/main">
                <a:solidFill>
                  <a:srgbClr val="FFFFFF"/>
                </a:solidFill>
              </a14:hiddenFill>
            </a:ext>
          </a:extLst>
        </p:spPr>
      </p:pic>
      <p:pic>
        <p:nvPicPr>
          <p:cNvPr id="2233348" name="Picture 4" descr="http://designbeta.cee.cornell.edu/Designs/EtFlocSedFi/7099/50Lps/EtFlocSedFiFloc_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545"/>
          <a:stretch/>
        </p:blipFill>
        <p:spPr bwMode="auto">
          <a:xfrm rot="5400000">
            <a:off x="3886710" y="3931057"/>
            <a:ext cx="3054096" cy="13279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981" y="1511611"/>
            <a:ext cx="1828800" cy="1323439"/>
          </a:xfrm>
          <a:prstGeom prst="rect">
            <a:avLst/>
          </a:prstGeom>
          <a:noFill/>
        </p:spPr>
        <p:txBody>
          <a:bodyPr wrap="square" rtlCol="0">
            <a:spAutoFit/>
          </a:bodyPr>
          <a:lstStyle/>
          <a:p>
            <a:r>
              <a:rPr lang="en-US" sz="2000" dirty="0"/>
              <a:t>50 L/s</a:t>
            </a:r>
          </a:p>
          <a:p>
            <a:r>
              <a:rPr lang="en-US" sz="2000" dirty="0"/>
              <a:t>0.56 m wide channels</a:t>
            </a:r>
          </a:p>
          <a:p>
            <a:r>
              <a:rPr lang="en-US" sz="2000" dirty="0"/>
              <a:t>6.68 m long</a:t>
            </a:r>
          </a:p>
        </p:txBody>
      </p:sp>
      <p:sp>
        <p:nvSpPr>
          <p:cNvPr id="8" name="TextBox 7"/>
          <p:cNvSpPr txBox="1"/>
          <p:nvPr/>
        </p:nvSpPr>
        <p:spPr>
          <a:xfrm>
            <a:off x="492711" y="1511611"/>
            <a:ext cx="1828800" cy="1323439"/>
          </a:xfrm>
          <a:prstGeom prst="rect">
            <a:avLst/>
          </a:prstGeom>
          <a:noFill/>
        </p:spPr>
        <p:txBody>
          <a:bodyPr wrap="square" rtlCol="0">
            <a:spAutoFit/>
          </a:bodyPr>
          <a:lstStyle/>
          <a:p>
            <a:r>
              <a:rPr lang="en-US" sz="2000" dirty="0"/>
              <a:t>10 L/s</a:t>
            </a:r>
          </a:p>
          <a:p>
            <a:r>
              <a:rPr lang="en-US" sz="2000" dirty="0"/>
              <a:t>0.53 m wide channels</a:t>
            </a:r>
          </a:p>
          <a:p>
            <a:r>
              <a:rPr lang="en-US" sz="2000" dirty="0"/>
              <a:t>4.33 m long</a:t>
            </a:r>
          </a:p>
        </p:txBody>
      </p:sp>
      <p:pic>
        <p:nvPicPr>
          <p:cNvPr id="2233350" name="Picture 6" descr="http://designbeta.cee.cornell.edu/Designs/EtFlocSedFi/7099/70Lps/EtFlocSedFiFloc_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910"/>
          <a:stretch/>
        </p:blipFill>
        <p:spPr bwMode="auto">
          <a:xfrm rot="5400000">
            <a:off x="5959358" y="3697515"/>
            <a:ext cx="3328416" cy="16034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767616" y="1511611"/>
            <a:ext cx="1828800" cy="1323439"/>
          </a:xfrm>
          <a:prstGeom prst="rect">
            <a:avLst/>
          </a:prstGeom>
          <a:noFill/>
        </p:spPr>
        <p:txBody>
          <a:bodyPr wrap="square" rtlCol="0">
            <a:spAutoFit/>
          </a:bodyPr>
          <a:lstStyle/>
          <a:p>
            <a:r>
              <a:rPr lang="en-US" sz="2000" dirty="0"/>
              <a:t>70 L/s</a:t>
            </a:r>
          </a:p>
          <a:p>
            <a:r>
              <a:rPr lang="en-US" sz="2000" dirty="0"/>
              <a:t>0.72 m wide channels</a:t>
            </a:r>
          </a:p>
          <a:p>
            <a:r>
              <a:rPr lang="en-US" sz="2000" dirty="0"/>
              <a:t>7.27 m long</a:t>
            </a:r>
          </a:p>
        </p:txBody>
      </p:sp>
      <p:sp>
        <p:nvSpPr>
          <p:cNvPr id="11" name="TextBox 10"/>
          <p:cNvSpPr txBox="1"/>
          <p:nvPr/>
        </p:nvSpPr>
        <p:spPr>
          <a:xfrm>
            <a:off x="2584346" y="1511611"/>
            <a:ext cx="1828800" cy="1323439"/>
          </a:xfrm>
          <a:prstGeom prst="rect">
            <a:avLst/>
          </a:prstGeom>
          <a:noFill/>
        </p:spPr>
        <p:txBody>
          <a:bodyPr wrap="square" rtlCol="0">
            <a:spAutoFit/>
          </a:bodyPr>
          <a:lstStyle/>
          <a:p>
            <a:r>
              <a:rPr lang="en-US" sz="2000" dirty="0"/>
              <a:t>20 L/s</a:t>
            </a:r>
          </a:p>
          <a:p>
            <a:r>
              <a:rPr lang="en-US" sz="2000" dirty="0"/>
              <a:t>0.55 m wide channels</a:t>
            </a:r>
          </a:p>
          <a:p>
            <a:r>
              <a:rPr lang="en-US" sz="2000" dirty="0"/>
              <a:t>5.90 m long</a:t>
            </a:r>
          </a:p>
        </p:txBody>
      </p:sp>
      <p:pic>
        <p:nvPicPr>
          <p:cNvPr id="2233352" name="Picture 8" descr="http://designbeta.cee.cornell.edu/Designs/EtFlocSedFi/7099/20Lps/EtFlocSedFiFloc_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168"/>
          <a:stretch/>
        </p:blipFill>
        <p:spPr bwMode="auto">
          <a:xfrm rot="5400000">
            <a:off x="1882905" y="4431402"/>
            <a:ext cx="2697480" cy="683871"/>
          </a:xfrm>
          <a:prstGeom prst="rect">
            <a:avLst/>
          </a:prstGeom>
          <a:noFill/>
          <a:extLst>
            <a:ext uri="{909E8E84-426E-40DD-AFC4-6F175D3DCCD1}">
              <a14:hiddenFill xmlns:a14="http://schemas.microsoft.com/office/drawing/2010/main">
                <a:solidFill>
                  <a:srgbClr val="FFFFFF"/>
                </a:solidFill>
              </a14:hiddenFill>
            </a:ext>
          </a:extLst>
        </p:spPr>
      </p:pic>
      <p:pic>
        <p:nvPicPr>
          <p:cNvPr id="2233354" name="Picture 10" descr="http://designbeta.cee.cornell.edu/Designs/EtFlocSedFi/7099/20Lps/EtFlocSedFiFloc_f.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7735"/>
          <a:stretch/>
        </p:blipFill>
        <p:spPr bwMode="auto">
          <a:xfrm>
            <a:off x="2015773" y="6122078"/>
            <a:ext cx="1978199"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6" name="Picture 12" descr="http://designbeta.cee.cornell.edu/Designs/EtFlocSedFi/7099/10Lps/EtFlocSedFiFloc_f.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8776"/>
          <a:stretch/>
        </p:blipFill>
        <p:spPr bwMode="auto">
          <a:xfrm>
            <a:off x="247721" y="6122078"/>
            <a:ext cx="1451627"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8" name="Picture 14" descr="http://designbeta.cee.cornell.edu/Designs/EtFlocSedFi/7099/50Lps/EtFlocSedFiFloc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2627"/>
          <a:stretch/>
        </p:blipFill>
        <p:spPr bwMode="auto">
          <a:xfrm>
            <a:off x="4322511" y="6122078"/>
            <a:ext cx="2182493"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60" name="Picture 16" descr="http://designbeta.cee.cornell.edu/Designs/EtFlocSedFi/7099/70Lps/EtFlocSedFiFloc_f.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6184"/>
          <a:stretch/>
        </p:blipFill>
        <p:spPr bwMode="auto">
          <a:xfrm>
            <a:off x="6692206" y="6122078"/>
            <a:ext cx="2359655"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73269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effectLst/>
        </p:spPr>
        <p:txBody>
          <a:bodyPr/>
          <a:lstStyle/>
          <a:p>
            <a:pPr algn="l"/>
            <a:r>
              <a:rPr lang="en-US" dirty="0"/>
              <a:t>More details</a:t>
            </a:r>
          </a:p>
        </p:txBody>
      </p:sp>
      <p:sp>
        <p:nvSpPr>
          <p:cNvPr id="139267" name="Rectangle 3"/>
          <p:cNvSpPr>
            <a:spLocks noGrp="1" noChangeArrowheads="1"/>
          </p:cNvSpPr>
          <p:nvPr>
            <p:ph idx="1"/>
          </p:nvPr>
        </p:nvSpPr>
        <p:spPr>
          <a:xfrm>
            <a:off x="707065" y="1683488"/>
            <a:ext cx="7772400" cy="4552950"/>
          </a:xfrm>
        </p:spPr>
        <p:txBody>
          <a:bodyPr/>
          <a:lstStyle/>
          <a:p>
            <a:pPr>
              <a:lnSpc>
                <a:spcPct val="80000"/>
              </a:lnSpc>
            </a:pPr>
            <a:r>
              <a:rPr lang="en-US" sz="2800" dirty="0"/>
              <a:t>The ports between channels should have the same cross sectional area as WS</a:t>
            </a:r>
          </a:p>
          <a:p>
            <a:pPr>
              <a:lnSpc>
                <a:spcPct val="80000"/>
              </a:lnSpc>
            </a:pPr>
            <a:r>
              <a:rPr lang="en-US" sz="2800" dirty="0"/>
              <a:t>The number of chambers per canal (except in the last canal) is even – the number of baffles is odd</a:t>
            </a:r>
          </a:p>
          <a:p>
            <a:pPr>
              <a:lnSpc>
                <a:spcPct val="80000"/>
              </a:lnSpc>
            </a:pPr>
            <a:r>
              <a:rPr lang="en-US" sz="2800" dirty="0"/>
              <a:t>The number of chambers in the last canal is odd – the number of baffles is even</a:t>
            </a:r>
          </a:p>
          <a:p>
            <a:pPr>
              <a:lnSpc>
                <a:spcPct val="80000"/>
              </a:lnSpc>
            </a:pPr>
            <a:r>
              <a:rPr lang="en-US" sz="2800" dirty="0"/>
              <a:t>Why?</a:t>
            </a:r>
          </a:p>
          <a:p>
            <a:pPr>
              <a:lnSpc>
                <a:spcPct val="80000"/>
              </a:lnSpc>
            </a:pPr>
            <a:endParaRPr lang="en-US" sz="2800" dirty="0"/>
          </a:p>
        </p:txBody>
      </p:sp>
      <p:pic>
        <p:nvPicPr>
          <p:cNvPr id="8"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rot="21105534">
            <a:off x="2543263" y="4161803"/>
            <a:ext cx="5131173" cy="2875421"/>
          </a:xfrm>
          <a:prstGeom prst="rect">
            <a:avLst/>
          </a:prstGeom>
          <a:noFill/>
          <a:ln w="9525">
            <a:noFill/>
            <a:miter lim="800000"/>
            <a:headEnd/>
            <a:tailEnd/>
          </a:ln>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(S=D)</a:t>
            </a:r>
          </a:p>
        </p:txBody>
      </p:sp>
      <p:graphicFrame>
        <p:nvGraphicFramePr>
          <p:cNvPr id="119831" name="Object 23"/>
          <p:cNvGraphicFramePr>
            <a:graphicFrameLocks noChangeAspect="1"/>
          </p:cNvGraphicFramePr>
          <p:nvPr>
            <p:extLst>
              <p:ext uri="{D42A27DB-BD31-4B8C-83A1-F6EECF244321}">
                <p14:modId xmlns:p14="http://schemas.microsoft.com/office/powerpoint/2010/main" val="119925841"/>
              </p:ext>
            </p:extLst>
          </p:nvPr>
        </p:nvGraphicFramePr>
        <p:xfrm>
          <a:off x="2780528" y="1717069"/>
          <a:ext cx="1485900" cy="838200"/>
        </p:xfrm>
        <a:graphic>
          <a:graphicData uri="http://schemas.openxmlformats.org/presentationml/2006/ole">
            <mc:AlternateContent xmlns:mc="http://schemas.openxmlformats.org/markup-compatibility/2006">
              <mc:Choice xmlns:v="urn:schemas-microsoft-com:vml" Requires="v">
                <p:oleObj spid="_x0000_s2251758" name="Equation" r:id="rId4" imgW="1485720" imgH="838080" progId="Equation.DSMT4">
                  <p:embed/>
                </p:oleObj>
              </mc:Choice>
              <mc:Fallback>
                <p:oleObj name="Equation" r:id="rId4" imgW="1485720" imgH="838080" progId="Equation.DSMT4">
                  <p:embed/>
                  <p:pic>
                    <p:nvPicPr>
                      <p:cNvPr id="0" name=""/>
                      <p:cNvPicPr>
                        <a:picLocks noChangeAspect="1" noChangeArrowheads="1"/>
                      </p:cNvPicPr>
                      <p:nvPr/>
                    </p:nvPicPr>
                    <p:blipFill>
                      <a:blip r:embed="rId5"/>
                      <a:srcRect/>
                      <a:stretch>
                        <a:fillRect/>
                      </a:stretch>
                    </p:blipFill>
                    <p:spPr bwMode="auto">
                      <a:xfrm>
                        <a:off x="2780528" y="1717069"/>
                        <a:ext cx="1485900" cy="838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2160545448"/>
              </p:ext>
            </p:extLst>
          </p:nvPr>
        </p:nvGraphicFramePr>
        <p:xfrm>
          <a:off x="-3285343" y="2082573"/>
          <a:ext cx="1879600" cy="1447800"/>
        </p:xfrm>
        <a:graphic>
          <a:graphicData uri="http://schemas.openxmlformats.org/presentationml/2006/ole">
            <mc:AlternateContent xmlns:mc="http://schemas.openxmlformats.org/markup-compatibility/2006">
              <mc:Choice xmlns:v="urn:schemas-microsoft-com:vml" Requires="v">
                <p:oleObj spid="_x0000_s2251759" name="Equation" r:id="rId6" imgW="1879560" imgH="1447560" progId="Equation.DSMT4">
                  <p:embed/>
                </p:oleObj>
              </mc:Choice>
              <mc:Fallback>
                <p:oleObj name="Equation" r:id="rId6" imgW="1879560" imgH="14475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5343" y="2082573"/>
                        <a:ext cx="18796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 name="TextBox 38"/>
          <p:cNvSpPr txBox="1"/>
          <p:nvPr/>
        </p:nvSpPr>
        <p:spPr>
          <a:xfrm>
            <a:off x="4335618" y="1862653"/>
            <a:ext cx="2040340" cy="523220"/>
          </a:xfrm>
          <a:prstGeom prst="rect">
            <a:avLst/>
          </a:prstGeom>
          <a:noFill/>
        </p:spPr>
        <p:txBody>
          <a:bodyPr wrap="square" rtlCol="0">
            <a:spAutoFit/>
          </a:bodyPr>
          <a:lstStyle/>
          <a:p>
            <a:r>
              <a:rPr lang="en-US" dirty="0">
                <a:solidFill>
                  <a:srgbClr val="000000"/>
                </a:solidFill>
              </a:rPr>
              <a:t>Continuity</a:t>
            </a:r>
          </a:p>
        </p:txBody>
      </p:sp>
      <p:graphicFrame>
        <p:nvGraphicFramePr>
          <p:cNvPr id="51" name="Object 25"/>
          <p:cNvGraphicFramePr>
            <a:graphicFrameLocks noChangeAspect="1"/>
          </p:cNvGraphicFramePr>
          <p:nvPr>
            <p:extLst>
              <p:ext uri="{D42A27DB-BD31-4B8C-83A1-F6EECF244321}">
                <p14:modId xmlns:p14="http://schemas.microsoft.com/office/powerpoint/2010/main" val="3770503781"/>
              </p:ext>
            </p:extLst>
          </p:nvPr>
        </p:nvGraphicFramePr>
        <p:xfrm>
          <a:off x="-4866541" y="4319374"/>
          <a:ext cx="2844801" cy="1168400"/>
        </p:xfrm>
        <a:graphic>
          <a:graphicData uri="http://schemas.openxmlformats.org/presentationml/2006/ole">
            <mc:AlternateContent xmlns:mc="http://schemas.openxmlformats.org/markup-compatibility/2006">
              <mc:Choice xmlns:v="urn:schemas-microsoft-com:vml" Requires="v">
                <p:oleObj spid="_x0000_s2251760" name="Equation" r:id="rId8" imgW="2844720" imgH="1168200" progId="Equation.DSMT4">
                  <p:embed/>
                </p:oleObj>
              </mc:Choice>
              <mc:Fallback>
                <p:oleObj name="Equation" r:id="rId8" imgW="2844720" imgH="1168200" progId="Equation.DSMT4">
                  <p:embed/>
                  <p:pic>
                    <p:nvPicPr>
                      <p:cNvPr id="0" name=""/>
                      <p:cNvPicPr>
                        <a:picLocks noChangeAspect="1" noChangeArrowheads="1"/>
                      </p:cNvPicPr>
                      <p:nvPr/>
                    </p:nvPicPr>
                    <p:blipFill>
                      <a:blip r:embed="rId9"/>
                      <a:srcRect/>
                      <a:stretch>
                        <a:fillRect/>
                      </a:stretch>
                    </p:blipFill>
                    <p:spPr bwMode="auto">
                      <a:xfrm>
                        <a:off x="-4866541" y="4319374"/>
                        <a:ext cx="2844801" cy="1168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23"/>
          <p:cNvGraphicFramePr>
            <a:graphicFrameLocks noChangeAspect="1"/>
          </p:cNvGraphicFramePr>
          <p:nvPr>
            <p:extLst>
              <p:ext uri="{D42A27DB-BD31-4B8C-83A1-F6EECF244321}">
                <p14:modId xmlns:p14="http://schemas.microsoft.com/office/powerpoint/2010/main" val="652137328"/>
              </p:ext>
            </p:extLst>
          </p:nvPr>
        </p:nvGraphicFramePr>
        <p:xfrm>
          <a:off x="7010393" y="1868953"/>
          <a:ext cx="1765300" cy="419100"/>
        </p:xfrm>
        <a:graphic>
          <a:graphicData uri="http://schemas.openxmlformats.org/presentationml/2006/ole">
            <mc:AlternateContent xmlns:mc="http://schemas.openxmlformats.org/markup-compatibility/2006">
              <mc:Choice xmlns:v="urn:schemas-microsoft-com:vml" Requires="v">
                <p:oleObj spid="_x0000_s2251761" name="Equation" r:id="rId10" imgW="1765080" imgH="419040" progId="Equation.DSMT4">
                  <p:embed/>
                </p:oleObj>
              </mc:Choice>
              <mc:Fallback>
                <p:oleObj name="Equation" r:id="rId10" imgW="1765080" imgH="419040" progId="Equation.DSMT4">
                  <p:embed/>
                  <p:pic>
                    <p:nvPicPr>
                      <p:cNvPr id="0" name=""/>
                      <p:cNvPicPr>
                        <a:picLocks noChangeAspect="1" noChangeArrowheads="1"/>
                      </p:cNvPicPr>
                      <p:nvPr/>
                    </p:nvPicPr>
                    <p:blipFill>
                      <a:blip r:embed="rId11"/>
                      <a:srcRect/>
                      <a:stretch>
                        <a:fillRect/>
                      </a:stretch>
                    </p:blipFill>
                    <p:spPr bwMode="auto">
                      <a:xfrm>
                        <a:off x="7010393" y="1868953"/>
                        <a:ext cx="1765300" cy="41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688914339"/>
              </p:ext>
            </p:extLst>
          </p:nvPr>
        </p:nvGraphicFramePr>
        <p:xfrm>
          <a:off x="447847" y="1738340"/>
          <a:ext cx="1549400" cy="850900"/>
        </p:xfrm>
        <a:graphic>
          <a:graphicData uri="http://schemas.openxmlformats.org/presentationml/2006/ole">
            <mc:AlternateContent xmlns:mc="http://schemas.openxmlformats.org/markup-compatibility/2006">
              <mc:Choice xmlns:v="urn:schemas-microsoft-com:vml" Requires="v">
                <p:oleObj spid="_x0000_s2251762" name="Equation" r:id="rId12" imgW="1549080" imgH="850680" progId="Equation.DSMT4">
                  <p:embed/>
                </p:oleObj>
              </mc:Choice>
              <mc:Fallback>
                <p:oleObj name="Equation" r:id="rId12" imgW="1549080" imgH="850680" progId="Equation.DSMT4">
                  <p:embed/>
                  <p:pic>
                    <p:nvPicPr>
                      <p:cNvPr id="0" name="Object 25"/>
                      <p:cNvPicPr>
                        <a:picLocks noChangeAspect="1" noChangeArrowheads="1"/>
                      </p:cNvPicPr>
                      <p:nvPr/>
                    </p:nvPicPr>
                    <p:blipFill>
                      <a:blip r:embed="rId13"/>
                      <a:srcRect/>
                      <a:stretch>
                        <a:fillRect/>
                      </a:stretch>
                    </p:blipFill>
                    <p:spPr bwMode="auto">
                      <a:xfrm>
                        <a:off x="447847" y="1738340"/>
                        <a:ext cx="1549400" cy="850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1809724168"/>
              </p:ext>
            </p:extLst>
          </p:nvPr>
        </p:nvGraphicFramePr>
        <p:xfrm>
          <a:off x="148067" y="3464971"/>
          <a:ext cx="3492501" cy="1028700"/>
        </p:xfrm>
        <a:graphic>
          <a:graphicData uri="http://schemas.openxmlformats.org/presentationml/2006/ole">
            <mc:AlternateContent xmlns:mc="http://schemas.openxmlformats.org/markup-compatibility/2006">
              <mc:Choice xmlns:v="urn:schemas-microsoft-com:vml" Requires="v">
                <p:oleObj spid="_x0000_s2251763" name="Equation" r:id="rId14" imgW="3492360" imgH="1028520" progId="Equation.DSMT4">
                  <p:embed/>
                </p:oleObj>
              </mc:Choice>
              <mc:Fallback>
                <p:oleObj name="Equation" r:id="rId14" imgW="3492360" imgH="1028520" progId="Equation.DSMT4">
                  <p:embed/>
                  <p:pic>
                    <p:nvPicPr>
                      <p:cNvPr id="0" name=""/>
                      <p:cNvPicPr>
                        <a:picLocks noChangeAspect="1" noChangeArrowheads="1"/>
                      </p:cNvPicPr>
                      <p:nvPr/>
                    </p:nvPicPr>
                    <p:blipFill>
                      <a:blip r:embed="rId15"/>
                      <a:srcRect/>
                      <a:stretch>
                        <a:fillRect/>
                      </a:stretch>
                    </p:blipFill>
                    <p:spPr bwMode="auto">
                      <a:xfrm>
                        <a:off x="148067" y="3464971"/>
                        <a:ext cx="3492501" cy="1028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149691630"/>
              </p:ext>
            </p:extLst>
          </p:nvPr>
        </p:nvGraphicFramePr>
        <p:xfrm>
          <a:off x="212681" y="5011524"/>
          <a:ext cx="3429000" cy="1155700"/>
        </p:xfrm>
        <a:graphic>
          <a:graphicData uri="http://schemas.openxmlformats.org/presentationml/2006/ole">
            <mc:AlternateContent xmlns:mc="http://schemas.openxmlformats.org/markup-compatibility/2006">
              <mc:Choice xmlns:v="urn:schemas-microsoft-com:vml" Requires="v">
                <p:oleObj spid="_x0000_s2251764" name="Equation" r:id="rId16" imgW="3429000" imgH="1155600" progId="Equation.DSMT4">
                  <p:embed/>
                </p:oleObj>
              </mc:Choice>
              <mc:Fallback>
                <p:oleObj name="Equation" r:id="rId16" imgW="3429000" imgH="1155600" progId="Equation.DSMT4">
                  <p:embed/>
                  <p:pic>
                    <p:nvPicPr>
                      <p:cNvPr id="0" name=""/>
                      <p:cNvPicPr>
                        <a:picLocks noChangeAspect="1" noChangeArrowheads="1"/>
                      </p:cNvPicPr>
                      <p:nvPr/>
                    </p:nvPicPr>
                    <p:blipFill>
                      <a:blip r:embed="rId17"/>
                      <a:srcRect/>
                      <a:stretch>
                        <a:fillRect/>
                      </a:stretch>
                    </p:blipFill>
                    <p:spPr bwMode="auto">
                      <a:xfrm>
                        <a:off x="212681" y="5011524"/>
                        <a:ext cx="3429000" cy="1155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4187631" y="4889501"/>
            <a:ext cx="4580238" cy="1938992"/>
          </a:xfrm>
          <a:prstGeom prst="rect">
            <a:avLst/>
          </a:prstGeom>
          <a:noFill/>
        </p:spPr>
        <p:txBody>
          <a:bodyPr wrap="square" rtlCol="0">
            <a:spAutoFit/>
          </a:bodyPr>
          <a:lstStyle/>
          <a:p>
            <a:r>
              <a:rPr lang="en-US" sz="2000" dirty="0"/>
              <a:t>Here we use </a:t>
            </a:r>
            <a:r>
              <a:rPr lang="en-US" sz="2000" dirty="0" err="1"/>
              <a:t>Ke</a:t>
            </a:r>
            <a:r>
              <a:rPr lang="en-US" sz="2000" dirty="0"/>
              <a:t> from typical baffled flocculators and H/S of 6 to minimize number of chips required. Round up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4107560715"/>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51765" name="Equation" r:id="rId18" imgW="431640" imgH="419040" progId="Equation.DSMT4">
                    <p:embed/>
                  </p:oleObj>
                </mc:Choice>
                <mc:Fallback>
                  <p:oleObj name="Equation" r:id="rId18" imgW="431640" imgH="41904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756430" cy="523220"/>
          </a:xfrm>
          <a:prstGeom prst="rect">
            <a:avLst/>
          </a:prstGeom>
          <a:noFill/>
        </p:spPr>
        <p:txBody>
          <a:bodyPr wrap="none" rtlCol="0">
            <a:spAutoFit/>
          </a:bodyPr>
          <a:lstStyle/>
          <a:p>
            <a:r>
              <a:rPr lang="en-US" dirty="0"/>
              <a:t>Here we assume that S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96135410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the orifice diameter</a:t>
            </a:r>
          </a:p>
        </p:txBody>
      </p:sp>
      <p:sp>
        <p:nvSpPr>
          <p:cNvPr id="6" name="Content Placeholder 5"/>
          <p:cNvSpPr>
            <a:spLocks noGrp="1"/>
          </p:cNvSpPr>
          <p:nvPr>
            <p:ph idx="1"/>
          </p:nvPr>
        </p:nvSpPr>
        <p:spPr>
          <a:xfrm>
            <a:off x="481913" y="3303373"/>
            <a:ext cx="8229600" cy="1735395"/>
          </a:xfrm>
        </p:spPr>
        <p:txBody>
          <a:bodyPr/>
          <a:lstStyle/>
          <a:p>
            <a:r>
              <a:rPr lang="en-US" dirty="0"/>
              <a:t>The head loss for these orifices spaced so closely may be less than what we calculate</a:t>
            </a:r>
          </a:p>
          <a:p>
            <a:pPr lvl="1"/>
            <a:r>
              <a:rPr lang="en-US" i="1" dirty="0"/>
              <a:t>Vena </a:t>
            </a:r>
            <a:r>
              <a:rPr lang="en-US" i="1" dirty="0" err="1"/>
              <a:t>contracta</a:t>
            </a:r>
            <a:r>
              <a:rPr lang="en-US" i="1" dirty="0"/>
              <a:t> </a:t>
            </a:r>
            <a:r>
              <a:rPr lang="en-US" dirty="0"/>
              <a:t>may not be as severe for orifices that are close to the inner diameter of the pipe</a:t>
            </a:r>
          </a:p>
          <a:p>
            <a:pPr lvl="1"/>
            <a:r>
              <a:rPr lang="en-US" dirty="0"/>
              <a:t>Insufficient length for full expansion before next orifice</a:t>
            </a:r>
          </a:p>
          <a:p>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281595856"/>
              </p:ext>
            </p:extLst>
          </p:nvPr>
        </p:nvGraphicFramePr>
        <p:xfrm>
          <a:off x="257639" y="1699215"/>
          <a:ext cx="3009900" cy="1028700"/>
        </p:xfrm>
        <a:graphic>
          <a:graphicData uri="http://schemas.openxmlformats.org/presentationml/2006/ole">
            <mc:AlternateContent xmlns:mc="http://schemas.openxmlformats.org/markup-compatibility/2006">
              <mc:Choice xmlns:v="urn:schemas-microsoft-com:vml" Requires="v">
                <p:oleObj spid="_x0000_s2263171" name="Equation" r:id="rId3" imgW="3009600" imgH="1028520" progId="Equation.DSMT4">
                  <p:embed/>
                </p:oleObj>
              </mc:Choice>
              <mc:Fallback>
                <p:oleObj name="Equation" r:id="rId3" imgW="3009600" imgH="1028520"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639" y="1699215"/>
                        <a:ext cx="30099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684717359"/>
              </p:ext>
            </p:extLst>
          </p:nvPr>
        </p:nvGraphicFramePr>
        <p:xfrm>
          <a:off x="4871781" y="1710552"/>
          <a:ext cx="3365500" cy="1130300"/>
        </p:xfrm>
        <a:graphic>
          <a:graphicData uri="http://schemas.openxmlformats.org/presentationml/2006/ole">
            <mc:AlternateContent xmlns:mc="http://schemas.openxmlformats.org/markup-compatibility/2006">
              <mc:Choice xmlns:v="urn:schemas-microsoft-com:vml" Requires="v">
                <p:oleObj spid="_x0000_s2263172" name="Equation" r:id="rId5" imgW="3365280" imgH="1130040" progId="Equation.DSMT4">
                  <p:embed/>
                </p:oleObj>
              </mc:Choice>
              <mc:Fallback>
                <p:oleObj name="Equation" r:id="rId5" imgW="3365280" imgH="1130040" progId="Equation.DSMT4">
                  <p:embed/>
                  <p:pic>
                    <p:nvPicPr>
                      <p:cNvPr id="0" name=""/>
                      <p:cNvPicPr>
                        <a:picLocks noChangeAspect="1" noChangeArrowheads="1"/>
                      </p:cNvPicPr>
                      <p:nvPr/>
                    </p:nvPicPr>
                    <p:blipFill>
                      <a:blip r:embed="rId6"/>
                      <a:srcRect/>
                      <a:stretch>
                        <a:fillRect/>
                      </a:stretch>
                    </p:blipFill>
                    <p:spPr bwMode="auto">
                      <a:xfrm>
                        <a:off x="4871781" y="1710552"/>
                        <a:ext cx="336550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8" name="Straight Arrow Connector 7"/>
          <p:cNvCxnSpPr/>
          <p:nvPr/>
        </p:nvCxnSpPr>
        <p:spPr>
          <a:xfrm>
            <a:off x="3426941" y="2183027"/>
            <a:ext cx="12686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50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00204" y="5816254"/>
            <a:ext cx="2226759" cy="88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992624" y="2871216"/>
            <a:ext cx="3757888" cy="523220"/>
          </a:xfrm>
          <a:prstGeom prst="rect">
            <a:avLst/>
          </a:prstGeom>
          <a:noFill/>
        </p:spPr>
        <p:txBody>
          <a:bodyPr wrap="none" rtlCol="0">
            <a:spAutoFit/>
          </a:bodyPr>
          <a:lstStyle/>
          <a:p>
            <a:r>
              <a:rPr lang="en-US" dirty="0"/>
              <a:t>We need to estimate </a:t>
            </a:r>
            <a:r>
              <a:rPr lang="en-US" dirty="0" err="1"/>
              <a:t>Ke</a:t>
            </a:r>
            <a:r>
              <a:rPr lang="en-US" dirty="0"/>
              <a:t>!</a:t>
            </a:r>
            <a:r>
              <a:rPr lang="en-US"/>
              <a:t> </a:t>
            </a:r>
            <a:endParaRPr lang="en-US" dirty="0"/>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07287675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6243838" y="5193719"/>
            <a:ext cx="2850620" cy="1253656"/>
          </a:xfrm>
          <a:prstGeom prst="rect">
            <a:avLst/>
          </a:prstGeom>
        </p:spPr>
      </p:pic>
      <p:sp>
        <p:nvSpPr>
          <p:cNvPr id="2" name="Title 1"/>
          <p:cNvSpPr>
            <a:spLocks noGrp="1"/>
          </p:cNvSpPr>
          <p:nvPr>
            <p:ph type="title"/>
          </p:nvPr>
        </p:nvSpPr>
        <p:spPr/>
        <p:txBody>
          <a:bodyPr/>
          <a:lstStyle/>
          <a:p>
            <a:r>
              <a:rPr lang="en-US" sz="3200" dirty="0"/>
              <a:t>Estimate the orifice diameter using the required value of </a:t>
            </a:r>
            <a:r>
              <a:rPr lang="en-US" sz="3200" dirty="0" err="1"/>
              <a:t>Ke</a:t>
            </a:r>
            <a:r>
              <a:rPr lang="en-US" sz="3200" dirty="0"/>
              <a:t> given the actual pipe ID</a:t>
            </a:r>
          </a:p>
        </p:txBody>
      </p:sp>
      <p:graphicFrame>
        <p:nvGraphicFramePr>
          <p:cNvPr id="6" name="Object 5"/>
          <p:cNvGraphicFramePr>
            <a:graphicFrameLocks noChangeAspect="1"/>
          </p:cNvGraphicFramePr>
          <p:nvPr>
            <p:extLst>
              <p:ext uri="{D42A27DB-BD31-4B8C-83A1-F6EECF244321}">
                <p14:modId xmlns:p14="http://schemas.microsoft.com/office/powerpoint/2010/main" val="1680171381"/>
              </p:ext>
            </p:extLst>
          </p:nvPr>
        </p:nvGraphicFramePr>
        <p:xfrm>
          <a:off x="838200" y="1722184"/>
          <a:ext cx="1765300" cy="419100"/>
        </p:xfrm>
        <a:graphic>
          <a:graphicData uri="http://schemas.openxmlformats.org/presentationml/2006/ole">
            <mc:AlternateContent xmlns:mc="http://schemas.openxmlformats.org/markup-compatibility/2006">
              <mc:Choice xmlns:v="urn:schemas-microsoft-com:vml" Requires="v">
                <p:oleObj spid="_x0000_s2264462" name="Equation" r:id="rId4" imgW="1765080" imgH="419040" progId="Equation.DSMT4">
                  <p:embed/>
                </p:oleObj>
              </mc:Choice>
              <mc:Fallback>
                <p:oleObj name="Equation" r:id="rId4" imgW="1765080" imgH="419040" progId="Equation.DSMT4">
                  <p:embed/>
                  <p:pic>
                    <p:nvPicPr>
                      <p:cNvPr id="0"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722184"/>
                        <a:ext cx="1765300" cy="41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874104061"/>
              </p:ext>
            </p:extLst>
          </p:nvPr>
        </p:nvGraphicFramePr>
        <p:xfrm>
          <a:off x="7647686" y="1614742"/>
          <a:ext cx="987425" cy="595312"/>
        </p:xfrm>
        <a:graphic>
          <a:graphicData uri="http://schemas.openxmlformats.org/presentationml/2006/ole">
            <mc:AlternateContent xmlns:mc="http://schemas.openxmlformats.org/markup-compatibility/2006">
              <mc:Choice xmlns:v="urn:schemas-microsoft-com:vml" Requires="v">
                <p:oleObj spid="_x0000_s2264463" name="Equation" r:id="rId6" imgW="1371600" imgH="825480" progId="Equation.DSMT4">
                  <p:embed/>
                </p:oleObj>
              </mc:Choice>
              <mc:Fallback>
                <p:oleObj name="Equation" r:id="rId6" imgW="1371600" imgH="82548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47686" y="1614742"/>
                        <a:ext cx="987425"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560036469"/>
              </p:ext>
            </p:extLst>
          </p:nvPr>
        </p:nvGraphicFramePr>
        <p:xfrm>
          <a:off x="594487" y="3133027"/>
          <a:ext cx="852488" cy="552450"/>
        </p:xfrm>
        <a:graphic>
          <a:graphicData uri="http://schemas.openxmlformats.org/presentationml/2006/ole">
            <mc:AlternateContent xmlns:mc="http://schemas.openxmlformats.org/markup-compatibility/2006">
              <mc:Choice xmlns:v="urn:schemas-microsoft-com:vml" Requires="v">
                <p:oleObj spid="_x0000_s2264464" name="Equation" r:id="rId8" imgW="1231560" imgH="799920" progId="Equation.DSMT4">
                  <p:embed/>
                </p:oleObj>
              </mc:Choice>
              <mc:Fallback>
                <p:oleObj name="Equation" r:id="rId8" imgW="1231560" imgH="799920"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487" y="3133027"/>
                        <a:ext cx="852488"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TextBox 8"/>
          <p:cNvSpPr txBox="1"/>
          <p:nvPr/>
        </p:nvSpPr>
        <p:spPr>
          <a:xfrm>
            <a:off x="150644" y="2145679"/>
            <a:ext cx="8652595" cy="1015663"/>
          </a:xfrm>
          <a:prstGeom prst="rect">
            <a:avLst/>
          </a:prstGeom>
          <a:noFill/>
        </p:spPr>
        <p:txBody>
          <a:bodyPr wrap="square" rtlCol="0">
            <a:spAutoFit/>
          </a:bodyPr>
          <a:lstStyle/>
          <a:p>
            <a:r>
              <a:rPr lang="en-US" sz="2000" dirty="0"/>
              <a:t>Need to find actual </a:t>
            </a:r>
            <a:r>
              <a:rPr lang="en-US" sz="2000" dirty="0" err="1"/>
              <a:t>Ke</a:t>
            </a:r>
            <a:r>
              <a:rPr lang="en-US" sz="2000" dirty="0"/>
              <a:t> given actual pipe diameter to develop target G. The actual </a:t>
            </a:r>
            <a:r>
              <a:rPr lang="en-US" sz="2000" dirty="0" err="1"/>
              <a:t>Ke</a:t>
            </a:r>
            <a:r>
              <a:rPr lang="en-US" sz="2000" dirty="0"/>
              <a:t> will increase to get the same head loss given the slower velocity in the larger diameter pipe.</a:t>
            </a:r>
          </a:p>
        </p:txBody>
      </p:sp>
      <p:graphicFrame>
        <p:nvGraphicFramePr>
          <p:cNvPr id="10" name="Object 9"/>
          <p:cNvGraphicFramePr>
            <a:graphicFrameLocks noChangeAspect="1"/>
          </p:cNvGraphicFramePr>
          <p:nvPr>
            <p:extLst>
              <p:ext uri="{D42A27DB-BD31-4B8C-83A1-F6EECF244321}">
                <p14:modId xmlns:p14="http://schemas.microsoft.com/office/powerpoint/2010/main" val="3693119331"/>
              </p:ext>
            </p:extLst>
          </p:nvPr>
        </p:nvGraphicFramePr>
        <p:xfrm>
          <a:off x="384493" y="3804031"/>
          <a:ext cx="1431925" cy="631825"/>
        </p:xfrm>
        <a:graphic>
          <a:graphicData uri="http://schemas.openxmlformats.org/presentationml/2006/ole">
            <mc:AlternateContent xmlns:mc="http://schemas.openxmlformats.org/markup-compatibility/2006">
              <mc:Choice xmlns:v="urn:schemas-microsoft-com:vml" Requires="v">
                <p:oleObj spid="_x0000_s2264465" name="Equation" r:id="rId10" imgW="2070000" imgH="914400" progId="Equation.DSMT4">
                  <p:embed/>
                </p:oleObj>
              </mc:Choice>
              <mc:Fallback>
                <p:oleObj name="Equation" r:id="rId10" imgW="2070000" imgH="914400" progId="Equation.DSMT4">
                  <p:embed/>
                  <p:pic>
                    <p:nvPicPr>
                      <p:cNvPr id="0" name=""/>
                      <p:cNvPicPr>
                        <a:picLocks noChangeAspect="1" noChangeArrowheads="1"/>
                      </p:cNvPicPr>
                      <p:nvPr/>
                    </p:nvPicPr>
                    <p:blipFill>
                      <a:blip r:embed="rId11"/>
                      <a:srcRect/>
                      <a:stretch>
                        <a:fillRect/>
                      </a:stretch>
                    </p:blipFill>
                    <p:spPr bwMode="auto">
                      <a:xfrm>
                        <a:off x="384493" y="3804031"/>
                        <a:ext cx="14319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825516246"/>
              </p:ext>
            </p:extLst>
          </p:nvPr>
        </p:nvGraphicFramePr>
        <p:xfrm>
          <a:off x="260858" y="4712272"/>
          <a:ext cx="3602038" cy="631825"/>
        </p:xfrm>
        <a:graphic>
          <a:graphicData uri="http://schemas.openxmlformats.org/presentationml/2006/ole">
            <mc:AlternateContent xmlns:mc="http://schemas.openxmlformats.org/markup-compatibility/2006">
              <mc:Choice xmlns:v="urn:schemas-microsoft-com:vml" Requires="v">
                <p:oleObj spid="_x0000_s2264466" name="Equation" r:id="rId12" imgW="5206680" imgH="914400" progId="Equation.DSMT4">
                  <p:embed/>
                </p:oleObj>
              </mc:Choice>
              <mc:Fallback>
                <p:oleObj name="Equation" r:id="rId12" imgW="5206680" imgH="914400" progId="Equation.DSMT4">
                  <p:embed/>
                  <p:pic>
                    <p:nvPicPr>
                      <p:cNvPr id="0" name=""/>
                      <p:cNvPicPr>
                        <a:picLocks noChangeAspect="1" noChangeArrowheads="1"/>
                      </p:cNvPicPr>
                      <p:nvPr/>
                    </p:nvPicPr>
                    <p:blipFill>
                      <a:blip r:embed="rId13"/>
                      <a:srcRect/>
                      <a:stretch>
                        <a:fillRect/>
                      </a:stretch>
                    </p:blipFill>
                    <p:spPr bwMode="auto">
                      <a:xfrm>
                        <a:off x="260858" y="4712272"/>
                        <a:ext cx="360203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456277920"/>
              </p:ext>
            </p:extLst>
          </p:nvPr>
        </p:nvGraphicFramePr>
        <p:xfrm>
          <a:off x="4723626" y="4709414"/>
          <a:ext cx="1968500" cy="596900"/>
        </p:xfrm>
        <a:graphic>
          <a:graphicData uri="http://schemas.openxmlformats.org/presentationml/2006/ole">
            <mc:AlternateContent xmlns:mc="http://schemas.openxmlformats.org/markup-compatibility/2006">
              <mc:Choice xmlns:v="urn:schemas-microsoft-com:vml" Requires="v">
                <p:oleObj spid="_x0000_s2264467" name="Equation" r:id="rId14" imgW="2844720" imgH="863280" progId="Equation.DSMT4">
                  <p:embed/>
                </p:oleObj>
              </mc:Choice>
              <mc:Fallback>
                <p:oleObj name="Equation" r:id="rId14" imgW="2844720" imgH="863280" progId="Equation.DSMT4">
                  <p:embed/>
                  <p:pic>
                    <p:nvPicPr>
                      <p:cNvPr id="0" name=""/>
                      <p:cNvPicPr>
                        <a:picLocks noChangeAspect="1" noChangeArrowheads="1"/>
                      </p:cNvPicPr>
                      <p:nvPr/>
                    </p:nvPicPr>
                    <p:blipFill>
                      <a:blip r:embed="rId15"/>
                      <a:srcRect/>
                      <a:stretch>
                        <a:fillRect/>
                      </a:stretch>
                    </p:blipFill>
                    <p:spPr bwMode="auto">
                      <a:xfrm>
                        <a:off x="4723626" y="4709414"/>
                        <a:ext cx="19685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TextBox 12"/>
          <p:cNvSpPr txBox="1"/>
          <p:nvPr/>
        </p:nvSpPr>
        <p:spPr>
          <a:xfrm>
            <a:off x="2642616" y="3300984"/>
            <a:ext cx="5758308" cy="523220"/>
          </a:xfrm>
          <a:prstGeom prst="rect">
            <a:avLst/>
          </a:prstGeom>
          <a:noFill/>
        </p:spPr>
        <p:txBody>
          <a:bodyPr wrap="none" rtlCol="0">
            <a:spAutoFit/>
          </a:bodyPr>
          <a:lstStyle/>
          <a:p>
            <a:r>
              <a:rPr lang="en-US" dirty="0"/>
              <a:t>Replace residence time with volume/Q</a:t>
            </a:r>
          </a:p>
        </p:txBody>
      </p:sp>
      <p:graphicFrame>
        <p:nvGraphicFramePr>
          <p:cNvPr id="14" name="Object 13"/>
          <p:cNvGraphicFramePr>
            <a:graphicFrameLocks noChangeAspect="1"/>
          </p:cNvGraphicFramePr>
          <p:nvPr>
            <p:extLst>
              <p:ext uri="{D42A27DB-BD31-4B8C-83A1-F6EECF244321}">
                <p14:modId xmlns:p14="http://schemas.microsoft.com/office/powerpoint/2010/main" val="2239411"/>
              </p:ext>
            </p:extLst>
          </p:nvPr>
        </p:nvGraphicFramePr>
        <p:xfrm>
          <a:off x="2354263" y="3854450"/>
          <a:ext cx="1528762" cy="596900"/>
        </p:xfrm>
        <a:graphic>
          <a:graphicData uri="http://schemas.openxmlformats.org/presentationml/2006/ole">
            <mc:AlternateContent xmlns:mc="http://schemas.openxmlformats.org/markup-compatibility/2006">
              <mc:Choice xmlns:v="urn:schemas-microsoft-com:vml" Requires="v">
                <p:oleObj spid="_x0000_s2264468" name="Equation" r:id="rId16" imgW="2209680" imgH="863280" progId="Equation.DSMT4">
                  <p:embed/>
                </p:oleObj>
              </mc:Choice>
              <mc:Fallback>
                <p:oleObj name="Equation" r:id="rId16" imgW="2209680" imgH="863280" progId="Equation.DSMT4">
                  <p:embed/>
                  <p:pic>
                    <p:nvPicPr>
                      <p:cNvPr id="0" name=""/>
                      <p:cNvPicPr>
                        <a:picLocks noChangeAspect="1" noChangeArrowheads="1"/>
                      </p:cNvPicPr>
                      <p:nvPr/>
                    </p:nvPicPr>
                    <p:blipFill>
                      <a:blip r:embed="rId17"/>
                      <a:srcRect/>
                      <a:stretch>
                        <a:fillRect/>
                      </a:stretch>
                    </p:blipFill>
                    <p:spPr bwMode="auto">
                      <a:xfrm>
                        <a:off x="2354263" y="3854450"/>
                        <a:ext cx="1528762"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6" name="Straight Arrow Connector 15"/>
          <p:cNvCxnSpPr/>
          <p:nvPr/>
        </p:nvCxnSpPr>
        <p:spPr>
          <a:xfrm>
            <a:off x="1883664" y="4142232"/>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1752" y="5007864"/>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182112" y="4480560"/>
            <a:ext cx="9144" cy="210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3" name="Object 2"/>
          <p:cNvGraphicFramePr>
            <a:graphicFrameLocks noChangeAspect="1"/>
          </p:cNvGraphicFramePr>
          <p:nvPr>
            <p:extLst>
              <p:ext uri="{D42A27DB-BD31-4B8C-83A1-F6EECF244321}">
                <p14:modId xmlns:p14="http://schemas.microsoft.com/office/powerpoint/2010/main" val="3581494457"/>
              </p:ext>
            </p:extLst>
          </p:nvPr>
        </p:nvGraphicFramePr>
        <p:xfrm>
          <a:off x="200914" y="5524373"/>
          <a:ext cx="3365500" cy="1130300"/>
        </p:xfrm>
        <a:graphic>
          <a:graphicData uri="http://schemas.openxmlformats.org/presentationml/2006/ole">
            <mc:AlternateContent xmlns:mc="http://schemas.openxmlformats.org/markup-compatibility/2006">
              <mc:Choice xmlns:v="urn:schemas-microsoft-com:vml" Requires="v">
                <p:oleObj spid="_x0000_s2264469" name="Equation" r:id="rId18" imgW="3365280" imgH="1130040" progId="Equation.DSMT4">
                  <p:embed/>
                </p:oleObj>
              </mc:Choice>
              <mc:Fallback>
                <p:oleObj name="Equation" r:id="rId18" imgW="3365280" imgH="1130040" progId="Equation.DSMT4">
                  <p:embed/>
                  <p:pic>
                    <p:nvPicPr>
                      <p:cNvPr id="0" name="Object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0914" y="5524373"/>
                        <a:ext cx="336550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Rectangle 4"/>
          <p:cNvSpPr/>
          <p:nvPr/>
        </p:nvSpPr>
        <p:spPr>
          <a:xfrm>
            <a:off x="4312920" y="6334780"/>
            <a:ext cx="4572000" cy="523220"/>
          </a:xfrm>
          <a:prstGeom prst="rect">
            <a:avLst/>
          </a:prstGeom>
        </p:spPr>
        <p:txBody>
          <a:bodyPr>
            <a:spAutoFit/>
          </a:bodyPr>
          <a:lstStyle/>
          <a:p>
            <a:r>
              <a:rPr lang="en-US" sz="1400" dirty="0"/>
              <a:t>https://neutrium.net/fluid_flow/pressure-loss-from-fittings-expansion-and-reduction-in-pipe-size/</a:t>
            </a:r>
          </a:p>
        </p:txBody>
      </p:sp>
    </p:spTree>
    <p:extLst>
      <p:ext uri="{BB962C8B-B14F-4D97-AF65-F5344CB8AC3E}">
        <p14:creationId xmlns:p14="http://schemas.microsoft.com/office/powerpoint/2010/main" val="108977545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(H=D)</a:t>
            </a:r>
          </a:p>
        </p:txBody>
      </p:sp>
      <p:graphicFrame>
        <p:nvGraphicFramePr>
          <p:cNvPr id="119831" name="Object 23"/>
          <p:cNvGraphicFramePr>
            <a:graphicFrameLocks noChangeAspect="1"/>
          </p:cNvGraphicFramePr>
          <p:nvPr>
            <p:extLst>
              <p:ext uri="{D42A27DB-BD31-4B8C-83A1-F6EECF244321}">
                <p14:modId xmlns:p14="http://schemas.microsoft.com/office/powerpoint/2010/main" val="3815505770"/>
              </p:ext>
            </p:extLst>
          </p:nvPr>
        </p:nvGraphicFramePr>
        <p:xfrm>
          <a:off x="2780528" y="1717069"/>
          <a:ext cx="1485900" cy="838200"/>
        </p:xfrm>
        <a:graphic>
          <a:graphicData uri="http://schemas.openxmlformats.org/presentationml/2006/ole">
            <mc:AlternateContent xmlns:mc="http://schemas.openxmlformats.org/markup-compatibility/2006">
              <mc:Choice xmlns:v="urn:schemas-microsoft-com:vml" Requires="v">
                <p:oleObj spid="_x0000_s2266466" name="Equation" r:id="rId4" imgW="1485720" imgH="838080" progId="Equation.DSMT4">
                  <p:embed/>
                </p:oleObj>
              </mc:Choice>
              <mc:Fallback>
                <p:oleObj name="Equation" r:id="rId4" imgW="1485720" imgH="838080" progId="Equation.DSMT4">
                  <p:embed/>
                  <p:pic>
                    <p:nvPicPr>
                      <p:cNvPr id="0" name=""/>
                      <p:cNvPicPr>
                        <a:picLocks noChangeAspect="1" noChangeArrowheads="1"/>
                      </p:cNvPicPr>
                      <p:nvPr/>
                    </p:nvPicPr>
                    <p:blipFill>
                      <a:blip r:embed="rId5"/>
                      <a:srcRect/>
                      <a:stretch>
                        <a:fillRect/>
                      </a:stretch>
                    </p:blipFill>
                    <p:spPr bwMode="auto">
                      <a:xfrm>
                        <a:off x="2780528" y="1717069"/>
                        <a:ext cx="1485900" cy="838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753862876"/>
              </p:ext>
            </p:extLst>
          </p:nvPr>
        </p:nvGraphicFramePr>
        <p:xfrm>
          <a:off x="-3285343" y="2082573"/>
          <a:ext cx="1879600" cy="1447800"/>
        </p:xfrm>
        <a:graphic>
          <a:graphicData uri="http://schemas.openxmlformats.org/presentationml/2006/ole">
            <mc:AlternateContent xmlns:mc="http://schemas.openxmlformats.org/markup-compatibility/2006">
              <mc:Choice xmlns:v="urn:schemas-microsoft-com:vml" Requires="v">
                <p:oleObj spid="_x0000_s2266467" name="Equation" r:id="rId6" imgW="1879560" imgH="1447560" progId="Equation.DSMT4">
                  <p:embed/>
                </p:oleObj>
              </mc:Choice>
              <mc:Fallback>
                <p:oleObj name="Equation" r:id="rId6" imgW="1879560" imgH="14475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5343" y="2082573"/>
                        <a:ext cx="18796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 name="TextBox 38"/>
          <p:cNvSpPr txBox="1"/>
          <p:nvPr/>
        </p:nvSpPr>
        <p:spPr>
          <a:xfrm>
            <a:off x="4335618" y="1862653"/>
            <a:ext cx="2040340" cy="523220"/>
          </a:xfrm>
          <a:prstGeom prst="rect">
            <a:avLst/>
          </a:prstGeom>
          <a:noFill/>
        </p:spPr>
        <p:txBody>
          <a:bodyPr wrap="square" rtlCol="0">
            <a:spAutoFit/>
          </a:bodyPr>
          <a:lstStyle/>
          <a:p>
            <a:r>
              <a:rPr lang="en-US" dirty="0">
                <a:solidFill>
                  <a:srgbClr val="000000"/>
                </a:solidFill>
              </a:rPr>
              <a:t>Continuity</a:t>
            </a:r>
          </a:p>
        </p:txBody>
      </p:sp>
      <p:graphicFrame>
        <p:nvGraphicFramePr>
          <p:cNvPr id="51" name="Object 25"/>
          <p:cNvGraphicFramePr>
            <a:graphicFrameLocks noChangeAspect="1"/>
          </p:cNvGraphicFramePr>
          <p:nvPr>
            <p:extLst>
              <p:ext uri="{D42A27DB-BD31-4B8C-83A1-F6EECF244321}">
                <p14:modId xmlns:p14="http://schemas.microsoft.com/office/powerpoint/2010/main" val="2759110957"/>
              </p:ext>
            </p:extLst>
          </p:nvPr>
        </p:nvGraphicFramePr>
        <p:xfrm>
          <a:off x="-4866541" y="4319374"/>
          <a:ext cx="2844801" cy="1168400"/>
        </p:xfrm>
        <a:graphic>
          <a:graphicData uri="http://schemas.openxmlformats.org/presentationml/2006/ole">
            <mc:AlternateContent xmlns:mc="http://schemas.openxmlformats.org/markup-compatibility/2006">
              <mc:Choice xmlns:v="urn:schemas-microsoft-com:vml" Requires="v">
                <p:oleObj spid="_x0000_s2266468" name="Equation" r:id="rId8" imgW="2844720" imgH="1168200" progId="Equation.DSMT4">
                  <p:embed/>
                </p:oleObj>
              </mc:Choice>
              <mc:Fallback>
                <p:oleObj name="Equation" r:id="rId8" imgW="2844720" imgH="1168200" progId="Equation.DSMT4">
                  <p:embed/>
                  <p:pic>
                    <p:nvPicPr>
                      <p:cNvPr id="0" name=""/>
                      <p:cNvPicPr>
                        <a:picLocks noChangeAspect="1" noChangeArrowheads="1"/>
                      </p:cNvPicPr>
                      <p:nvPr/>
                    </p:nvPicPr>
                    <p:blipFill>
                      <a:blip r:embed="rId9"/>
                      <a:srcRect/>
                      <a:stretch>
                        <a:fillRect/>
                      </a:stretch>
                    </p:blipFill>
                    <p:spPr bwMode="auto">
                      <a:xfrm>
                        <a:off x="-4866541" y="4319374"/>
                        <a:ext cx="2844801" cy="1168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23"/>
          <p:cNvGraphicFramePr>
            <a:graphicFrameLocks noChangeAspect="1"/>
          </p:cNvGraphicFramePr>
          <p:nvPr>
            <p:extLst>
              <p:ext uri="{D42A27DB-BD31-4B8C-83A1-F6EECF244321}">
                <p14:modId xmlns:p14="http://schemas.microsoft.com/office/powerpoint/2010/main" val="1911152320"/>
              </p:ext>
            </p:extLst>
          </p:nvPr>
        </p:nvGraphicFramePr>
        <p:xfrm>
          <a:off x="7264400" y="1868488"/>
          <a:ext cx="1257300" cy="419100"/>
        </p:xfrm>
        <a:graphic>
          <a:graphicData uri="http://schemas.openxmlformats.org/presentationml/2006/ole">
            <mc:AlternateContent xmlns:mc="http://schemas.openxmlformats.org/markup-compatibility/2006">
              <mc:Choice xmlns:v="urn:schemas-microsoft-com:vml" Requires="v">
                <p:oleObj spid="_x0000_s2266469" name="Equation" r:id="rId10" imgW="1257120" imgH="419040" progId="Equation.DSMT4">
                  <p:embed/>
                </p:oleObj>
              </mc:Choice>
              <mc:Fallback>
                <p:oleObj name="Equation" r:id="rId10" imgW="1257120" imgH="419040" progId="Equation.DSMT4">
                  <p:embed/>
                  <p:pic>
                    <p:nvPicPr>
                      <p:cNvPr id="0" name=""/>
                      <p:cNvPicPr>
                        <a:picLocks noChangeAspect="1" noChangeArrowheads="1"/>
                      </p:cNvPicPr>
                      <p:nvPr/>
                    </p:nvPicPr>
                    <p:blipFill>
                      <a:blip r:embed="rId11"/>
                      <a:srcRect/>
                      <a:stretch>
                        <a:fillRect/>
                      </a:stretch>
                    </p:blipFill>
                    <p:spPr bwMode="auto">
                      <a:xfrm>
                        <a:off x="7264400" y="1868488"/>
                        <a:ext cx="1257300" cy="41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110842898"/>
              </p:ext>
            </p:extLst>
          </p:nvPr>
        </p:nvGraphicFramePr>
        <p:xfrm>
          <a:off x="447847" y="1738340"/>
          <a:ext cx="1549400" cy="850900"/>
        </p:xfrm>
        <a:graphic>
          <a:graphicData uri="http://schemas.openxmlformats.org/presentationml/2006/ole">
            <mc:AlternateContent xmlns:mc="http://schemas.openxmlformats.org/markup-compatibility/2006">
              <mc:Choice xmlns:v="urn:schemas-microsoft-com:vml" Requires="v">
                <p:oleObj spid="_x0000_s2266470" name="Equation" r:id="rId12" imgW="1549080" imgH="850680" progId="Equation.DSMT4">
                  <p:embed/>
                </p:oleObj>
              </mc:Choice>
              <mc:Fallback>
                <p:oleObj name="Equation" r:id="rId12" imgW="1549080" imgH="850680" progId="Equation.DSMT4">
                  <p:embed/>
                  <p:pic>
                    <p:nvPicPr>
                      <p:cNvPr id="0" name=""/>
                      <p:cNvPicPr>
                        <a:picLocks noChangeAspect="1" noChangeArrowheads="1"/>
                      </p:cNvPicPr>
                      <p:nvPr/>
                    </p:nvPicPr>
                    <p:blipFill>
                      <a:blip r:embed="rId13"/>
                      <a:srcRect/>
                      <a:stretch>
                        <a:fillRect/>
                      </a:stretch>
                    </p:blipFill>
                    <p:spPr bwMode="auto">
                      <a:xfrm>
                        <a:off x="447847" y="1738340"/>
                        <a:ext cx="1549400" cy="850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42688158"/>
              </p:ext>
            </p:extLst>
          </p:nvPr>
        </p:nvGraphicFramePr>
        <p:xfrm>
          <a:off x="395288" y="3465513"/>
          <a:ext cx="2997200" cy="1028700"/>
        </p:xfrm>
        <a:graphic>
          <a:graphicData uri="http://schemas.openxmlformats.org/presentationml/2006/ole">
            <mc:AlternateContent xmlns:mc="http://schemas.openxmlformats.org/markup-compatibility/2006">
              <mc:Choice xmlns:v="urn:schemas-microsoft-com:vml" Requires="v">
                <p:oleObj spid="_x0000_s2266471" name="Equation" r:id="rId14" imgW="2997000" imgH="1028520" progId="Equation.DSMT4">
                  <p:embed/>
                </p:oleObj>
              </mc:Choice>
              <mc:Fallback>
                <p:oleObj name="Equation" r:id="rId14" imgW="2997000" imgH="1028520" progId="Equation.DSMT4">
                  <p:embed/>
                  <p:pic>
                    <p:nvPicPr>
                      <p:cNvPr id="0" name=""/>
                      <p:cNvPicPr>
                        <a:picLocks noChangeAspect="1" noChangeArrowheads="1"/>
                      </p:cNvPicPr>
                      <p:nvPr/>
                    </p:nvPicPr>
                    <p:blipFill>
                      <a:blip r:embed="rId15"/>
                      <a:srcRect/>
                      <a:stretch>
                        <a:fillRect/>
                      </a:stretch>
                    </p:blipFill>
                    <p:spPr bwMode="auto">
                      <a:xfrm>
                        <a:off x="395288" y="3465513"/>
                        <a:ext cx="2997200" cy="1028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753577048"/>
              </p:ext>
            </p:extLst>
          </p:nvPr>
        </p:nvGraphicFramePr>
        <p:xfrm>
          <a:off x="460375" y="5011738"/>
          <a:ext cx="2933700" cy="1155700"/>
        </p:xfrm>
        <a:graphic>
          <a:graphicData uri="http://schemas.openxmlformats.org/presentationml/2006/ole">
            <mc:AlternateContent xmlns:mc="http://schemas.openxmlformats.org/markup-compatibility/2006">
              <mc:Choice xmlns:v="urn:schemas-microsoft-com:vml" Requires="v">
                <p:oleObj spid="_x0000_s2266472" name="Equation" r:id="rId16" imgW="2933640" imgH="1155600" progId="Equation.DSMT4">
                  <p:embed/>
                </p:oleObj>
              </mc:Choice>
              <mc:Fallback>
                <p:oleObj name="Equation" r:id="rId16" imgW="2933640" imgH="1155600" progId="Equation.DSMT4">
                  <p:embed/>
                  <p:pic>
                    <p:nvPicPr>
                      <p:cNvPr id="0" name=""/>
                      <p:cNvPicPr>
                        <a:picLocks noChangeAspect="1" noChangeArrowheads="1"/>
                      </p:cNvPicPr>
                      <p:nvPr/>
                    </p:nvPicPr>
                    <p:blipFill>
                      <a:blip r:embed="rId17"/>
                      <a:srcRect/>
                      <a:stretch>
                        <a:fillRect/>
                      </a:stretch>
                    </p:blipFill>
                    <p:spPr bwMode="auto">
                      <a:xfrm>
                        <a:off x="460375" y="5011738"/>
                        <a:ext cx="2933700" cy="1155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4187631" y="4889501"/>
            <a:ext cx="4580238" cy="1815882"/>
          </a:xfrm>
          <a:prstGeom prst="rect">
            <a:avLst/>
          </a:prstGeom>
          <a:noFill/>
        </p:spPr>
        <p:txBody>
          <a:bodyPr wrap="square" rtlCol="0">
            <a:spAutoFit/>
          </a:bodyPr>
          <a:lstStyle/>
          <a:p>
            <a:r>
              <a:rPr lang="en-US" dirty="0"/>
              <a:t>Round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720104439"/>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6473" name="Equation" r:id="rId18" imgW="431640" imgH="419040" progId="Equation.DSMT4">
                    <p:embed/>
                  </p:oleObj>
                </mc:Choice>
                <mc:Fallback>
                  <p:oleObj name="Equation" r:id="rId18" imgW="431640" imgH="41904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815742" cy="523220"/>
          </a:xfrm>
          <a:prstGeom prst="rect">
            <a:avLst/>
          </a:prstGeom>
          <a:noFill/>
        </p:spPr>
        <p:txBody>
          <a:bodyPr wrap="none" rtlCol="0">
            <a:spAutoFit/>
          </a:bodyPr>
          <a:lstStyle/>
          <a:p>
            <a:r>
              <a:rPr lang="en-US" dirty="0"/>
              <a:t>Here we assume that H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13871672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5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430" y="3970607"/>
            <a:ext cx="8545189" cy="2794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40" name="Rectangle 4"/>
          <p:cNvSpPr>
            <a:spLocks noGrp="1" noChangeArrowheads="1"/>
          </p:cNvSpPr>
          <p:nvPr>
            <p:ph type="title"/>
          </p:nvPr>
        </p:nvSpPr>
        <p:spPr>
          <a:effectLst/>
        </p:spPr>
        <p:txBody>
          <a:bodyPr/>
          <a:lstStyle/>
          <a:p>
            <a:r>
              <a:rPr lang="en-US" dirty="0"/>
              <a:t>Top View</a:t>
            </a:r>
          </a:p>
        </p:txBody>
      </p:sp>
      <p:sp>
        <p:nvSpPr>
          <p:cNvPr id="65544" name="Rectangle 8"/>
          <p:cNvSpPr>
            <a:spLocks noChangeArrowheads="1"/>
          </p:cNvSpPr>
          <p:nvPr/>
        </p:nvSpPr>
        <p:spPr bwMode="auto">
          <a:xfrm>
            <a:off x="736600" y="1941513"/>
            <a:ext cx="5537029" cy="1384995"/>
          </a:xfrm>
          <a:prstGeom prst="rect">
            <a:avLst/>
          </a:prstGeom>
          <a:noFill/>
          <a:ln w="12700">
            <a:noFill/>
            <a:miter lim="800000"/>
            <a:headEnd type="none" w="lg" len="med"/>
            <a:tailEnd type="none" w="lg" len="med"/>
          </a:ln>
          <a:effectLst/>
        </p:spPr>
        <p:txBody>
          <a:bodyPr wrap="none">
            <a:spAutoFit/>
          </a:bodyPr>
          <a:lstStyle/>
          <a:p>
            <a:r>
              <a:rPr lang="en-US" dirty="0"/>
              <a:t>W = Width of the flocculator channel</a:t>
            </a:r>
          </a:p>
          <a:p>
            <a:r>
              <a:rPr lang="en-US" dirty="0"/>
              <a:t>S = Space </a:t>
            </a:r>
            <a:r>
              <a:rPr lang="en-US" u="sng" dirty="0"/>
              <a:t>between</a:t>
            </a:r>
            <a:r>
              <a:rPr lang="en-US" dirty="0"/>
              <a:t> baffles</a:t>
            </a:r>
          </a:p>
          <a:p>
            <a:r>
              <a:rPr lang="en-US" dirty="0"/>
              <a:t>L = Length of a flocculator channel</a:t>
            </a:r>
          </a:p>
        </p:txBody>
      </p:sp>
      <p:sp>
        <p:nvSpPr>
          <p:cNvPr id="12" name="Line 6"/>
          <p:cNvSpPr>
            <a:spLocks noChangeShapeType="1"/>
          </p:cNvSpPr>
          <p:nvPr/>
        </p:nvSpPr>
        <p:spPr bwMode="auto">
          <a:xfrm>
            <a:off x="8480440" y="4127673"/>
            <a:ext cx="0" cy="1099782"/>
          </a:xfrm>
          <a:prstGeom prst="line">
            <a:avLst/>
          </a:prstGeom>
          <a:noFill/>
          <a:ln w="38100">
            <a:solidFill>
              <a:schemeClr val="tx1"/>
            </a:solidFill>
            <a:round/>
            <a:headEnd type="triangle" w="med" len="med"/>
            <a:tailEnd type="triangle" w="med" len="med"/>
          </a:ln>
          <a:effectLst/>
        </p:spPr>
        <p:txBody>
          <a:bodyPr wrap="square" anchor="ctr">
            <a:spAutoFit/>
          </a:bodyPr>
          <a:lstStyle/>
          <a:p>
            <a:endParaRPr lang="es-HN"/>
          </a:p>
        </p:txBody>
      </p:sp>
      <p:sp>
        <p:nvSpPr>
          <p:cNvPr id="13" name="Text Box 7"/>
          <p:cNvSpPr txBox="1">
            <a:spLocks noChangeArrowheads="1"/>
          </p:cNvSpPr>
          <p:nvPr/>
        </p:nvSpPr>
        <p:spPr bwMode="auto">
          <a:xfrm>
            <a:off x="8480440" y="4477509"/>
            <a:ext cx="426720" cy="400110"/>
          </a:xfrm>
          <a:prstGeom prst="rect">
            <a:avLst/>
          </a:prstGeom>
          <a:noFill/>
          <a:ln w="12700">
            <a:noFill/>
            <a:miter lim="800000"/>
            <a:headEnd type="none" w="lg" len="med"/>
            <a:tailEnd type="none" w="lg" len="med"/>
          </a:ln>
          <a:effectLst/>
        </p:spPr>
        <p:txBody>
          <a:bodyPr wrap="none">
            <a:spAutoFit/>
          </a:bodyPr>
          <a:lstStyle/>
          <a:p>
            <a:r>
              <a:rPr lang="es-HN" sz="2000" dirty="0"/>
              <a:t>W</a:t>
            </a:r>
          </a:p>
        </p:txBody>
      </p:sp>
      <p:sp>
        <p:nvSpPr>
          <p:cNvPr id="14" name="Line 30"/>
          <p:cNvSpPr>
            <a:spLocks noChangeShapeType="1"/>
          </p:cNvSpPr>
          <p:nvPr/>
        </p:nvSpPr>
        <p:spPr bwMode="auto">
          <a:xfrm rot="-5400000" flipH="1">
            <a:off x="7986164" y="4363545"/>
            <a:ext cx="1" cy="227927"/>
          </a:xfrm>
          <a:prstGeom prst="line">
            <a:avLst/>
          </a:prstGeom>
          <a:noFill/>
          <a:ln w="19050">
            <a:solidFill>
              <a:schemeClr val="tx1"/>
            </a:solidFill>
            <a:round/>
            <a:headEnd type="triangle" w="med" len="med"/>
            <a:tailEnd type="triangle" w="med" len="med"/>
          </a:ln>
          <a:effectLst/>
        </p:spPr>
        <p:txBody>
          <a:bodyPr wrap="square" anchor="ctr">
            <a:spAutoFit/>
          </a:bodyPr>
          <a:lstStyle/>
          <a:p>
            <a:endParaRPr lang="es-HN"/>
          </a:p>
        </p:txBody>
      </p:sp>
      <p:sp>
        <p:nvSpPr>
          <p:cNvPr id="15" name="Text Box 31"/>
          <p:cNvSpPr txBox="1">
            <a:spLocks noChangeArrowheads="1"/>
          </p:cNvSpPr>
          <p:nvPr/>
        </p:nvSpPr>
        <p:spPr bwMode="auto">
          <a:xfrm>
            <a:off x="7789019" y="3866063"/>
            <a:ext cx="394289" cy="523220"/>
          </a:xfrm>
          <a:prstGeom prst="rect">
            <a:avLst/>
          </a:prstGeom>
          <a:noFill/>
          <a:ln w="12700">
            <a:noFill/>
            <a:miter lim="800000"/>
            <a:headEnd type="none" w="lg" len="med"/>
            <a:tailEnd type="none" w="lg" len="med"/>
          </a:ln>
          <a:effectLst/>
        </p:spPr>
        <p:txBody>
          <a:bodyPr wrap="square">
            <a:spAutoFit/>
          </a:bodyPr>
          <a:lstStyle/>
          <a:p>
            <a:r>
              <a:rPr lang="es-HN" dirty="0"/>
              <a:t>S</a:t>
            </a:r>
          </a:p>
        </p:txBody>
      </p:sp>
      <p:sp>
        <p:nvSpPr>
          <p:cNvPr id="16" name="Line 32"/>
          <p:cNvSpPr>
            <a:spLocks noChangeShapeType="1"/>
          </p:cNvSpPr>
          <p:nvPr/>
        </p:nvSpPr>
        <p:spPr bwMode="auto">
          <a:xfrm rot="-5400000">
            <a:off x="4730203" y="1709719"/>
            <a:ext cx="0" cy="7955280"/>
          </a:xfrm>
          <a:prstGeom prst="line">
            <a:avLst/>
          </a:prstGeom>
          <a:noFill/>
          <a:ln w="38100">
            <a:solidFill>
              <a:schemeClr val="tx1"/>
            </a:solidFill>
            <a:round/>
            <a:headEnd type="triangle" w="med" len="med"/>
            <a:tailEnd type="triangle" w="med" len="med"/>
          </a:ln>
          <a:effectLst/>
        </p:spPr>
        <p:txBody>
          <a:bodyPr wrap="square" anchor="ctr">
            <a:spAutoFit/>
          </a:bodyPr>
          <a:lstStyle/>
          <a:p>
            <a:endParaRPr lang="es-HN"/>
          </a:p>
        </p:txBody>
      </p:sp>
      <p:sp>
        <p:nvSpPr>
          <p:cNvPr id="17" name="Text Box 33"/>
          <p:cNvSpPr txBox="1">
            <a:spLocks noChangeArrowheads="1"/>
          </p:cNvSpPr>
          <p:nvPr/>
        </p:nvSpPr>
        <p:spPr bwMode="auto">
          <a:xfrm>
            <a:off x="4228353" y="5729381"/>
            <a:ext cx="320675" cy="523220"/>
          </a:xfrm>
          <a:prstGeom prst="rect">
            <a:avLst/>
          </a:prstGeom>
          <a:noFill/>
          <a:ln w="12700">
            <a:noFill/>
            <a:miter lim="800000"/>
            <a:headEnd type="none" w="lg" len="med"/>
            <a:tailEnd type="none" w="lg" len="med"/>
          </a:ln>
          <a:effectLst/>
        </p:spPr>
        <p:txBody>
          <a:bodyPr>
            <a:spAutoFit/>
          </a:bodyPr>
          <a:lstStyle/>
          <a:p>
            <a:r>
              <a:rPr lang="es-HN" dirty="0"/>
              <a:t>L</a:t>
            </a:r>
          </a:p>
        </p:txBody>
      </p:sp>
      <p:pic>
        <p:nvPicPr>
          <p:cNvPr id="2235394" name="Picture 2"/>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600398" y="0"/>
            <a:ext cx="2543602" cy="2920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Reflection Questions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704703" cy="4525963"/>
              </a:xfrm>
            </p:spPr>
            <p:txBody>
              <a:bodyPr/>
              <a:lstStyle/>
              <a:p>
                <a:r>
                  <a:rPr lang="en-US" dirty="0"/>
                  <a:t>How does the collision potential in a flocculator change with flow rate?</a:t>
                </a:r>
              </a:p>
              <a:p>
                <a:r>
                  <a:rPr lang="en-US" dirty="0"/>
                  <a:t>What is the ratio of </a:t>
                </a:r>
                <a14:m>
                  <m:oMath xmlns:m="http://schemas.openxmlformats.org/officeDocument/2006/math">
                    <m:sSub>
                      <m:sSubPr>
                        <m:ctrlPr>
                          <a:rPr lang="en-US" i="1">
                            <a:latin typeface="Cambria Math" panose="02040503050406030204" pitchFamily="18" charset="0"/>
                          </a:rPr>
                        </m:ctrlPr>
                      </m:sSubPr>
                      <m:e>
                        <m:r>
                          <a:rPr lang="en-US" i="1">
                            <a:latin typeface="Cambria Math"/>
                          </a:rPr>
                          <m:t>𝐺</m:t>
                        </m:r>
                      </m:e>
                      <m:sub>
                        <m:r>
                          <a:rPr lang="en-US" i="1">
                            <a:latin typeface="Cambria Math"/>
                          </a:rPr>
                          <m:t>𝑀𝑎𝑥</m:t>
                        </m:r>
                      </m:sub>
                    </m:sSub>
                  </m:oMath>
                </a14:m>
                <a:r>
                  <a:rPr lang="en-US" dirty="0"/>
                  <a:t> to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r>
                  <a:rPr lang="en-US" dirty="0"/>
                  <a:t> for well designed hydraulic flocculators (extra info!)?</a:t>
                </a:r>
              </a:p>
              <a:p>
                <a:r>
                  <a:rPr lang="en-US" dirty="0"/>
                  <a:t>Why might mechanical flocculators break more flocs than hydraulic flocculators?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704703" cy="4525963"/>
              </a:xfrm>
              <a:blipFill>
                <a:blip r:embed="rId5"/>
                <a:stretch>
                  <a:fillRect l="-4915" t="-7682" r="-962" b="-7817"/>
                </a:stretch>
              </a:blipFill>
            </p:spPr>
            <p:txBody>
              <a:bodyPr/>
              <a:lstStyle/>
              <a:p>
                <a:r>
                  <a:rPr lang="en-US">
                    <a:noFill/>
                  </a:rPr>
                  <a:t> </a:t>
                </a:r>
              </a:p>
            </p:txBody>
          </p:sp>
        </mc:Fallback>
      </mc:AlternateContent>
      <p:pic>
        <p:nvPicPr>
          <p:cNvPr id="8" name="Picture 7"/>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9360670" y="3761306"/>
            <a:ext cx="3215479" cy="407880"/>
          </a:xfrm>
          <a:prstGeom prst="rect">
            <a:avLst/>
          </a:prstGeom>
        </p:spPr>
      </p:pic>
      <p:pic>
        <p:nvPicPr>
          <p:cNvPr id="4" name="Picture 3"/>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9271726" y="2186281"/>
            <a:ext cx="2112559" cy="545058"/>
          </a:xfrm>
          <a:prstGeom prst="rect">
            <a:avLst/>
          </a:prstGeom>
        </p:spPr>
      </p:pic>
    </p:spTree>
    <p:extLst>
      <p:ext uri="{BB962C8B-B14F-4D97-AF65-F5344CB8AC3E}">
        <p14:creationId xmlns:p14="http://schemas.microsoft.com/office/powerpoint/2010/main" val="290688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2.77778E-7 -4.81481E-6 L -0.31406 -4.81481E-6 " pathEditMode="relative" rAng="0" ptsTypes="AA">
                                      <p:cBhvr>
                                        <p:cTn id="10" dur="2000" fill="hold"/>
                                        <p:tgtEl>
                                          <p:spTgt spid="4"/>
                                        </p:tgtEl>
                                        <p:attrNameLst>
                                          <p:attrName>ppt_x</p:attrName>
                                          <p:attrName>ppt_y</p:attrName>
                                        </p:attrNameLst>
                                      </p:cBhvr>
                                      <p:rCtr x="-15712"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8.33333E-7 7.40741E-7 L -0.38524 7.40741E-7 " pathEditMode="relative" rAng="0" ptsTypes="AA">
                                      <p:cBhvr>
                                        <p:cTn id="18" dur="2000" fill="hold"/>
                                        <p:tgtEl>
                                          <p:spTgt spid="8"/>
                                        </p:tgtEl>
                                        <p:attrNameLst>
                                          <p:attrName>ppt_x</p:attrName>
                                          <p:attrName>ppt_y</p:attrName>
                                        </p:attrNameLst>
                                      </p:cBhvr>
                                      <p:rCtr x="-19271"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430" y="228600"/>
            <a:ext cx="6658970" cy="1143000"/>
          </a:xfrm>
        </p:spPr>
        <p:txBody>
          <a:bodyPr/>
          <a:lstStyle/>
          <a:p>
            <a:r>
              <a:rPr lang="en-US" dirty="0"/>
              <a:t>Reflection Questions</a:t>
            </a:r>
          </a:p>
        </p:txBody>
      </p:sp>
      <p:sp>
        <p:nvSpPr>
          <p:cNvPr id="3" name="Content Placeholder 2"/>
          <p:cNvSpPr>
            <a:spLocks noGrp="1"/>
          </p:cNvSpPr>
          <p:nvPr>
            <p:ph idx="1"/>
          </p:nvPr>
        </p:nvSpPr>
        <p:spPr>
          <a:xfrm>
            <a:off x="2520462" y="1981200"/>
            <a:ext cx="4103076" cy="4114800"/>
          </a:xfrm>
        </p:spPr>
        <p:txBody>
          <a:bodyPr/>
          <a:lstStyle/>
          <a:p>
            <a:r>
              <a:rPr lang="en-US" dirty="0"/>
              <a:t>What are some alternate geometries?</a:t>
            </a:r>
          </a:p>
          <a:p>
            <a:r>
              <a:rPr lang="en-US" dirty="0"/>
              <a:t>How else could you generate head loss to create collisions?</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pic>
        <p:nvPicPr>
          <p:cNvPr id="2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Reflection Questions</a:t>
            </a:r>
          </a:p>
        </p:txBody>
      </p:sp>
      <p:sp>
        <p:nvSpPr>
          <p:cNvPr id="3" name="Content Placeholder 2"/>
          <p:cNvSpPr>
            <a:spLocks noGrp="1"/>
          </p:cNvSpPr>
          <p:nvPr>
            <p:ph idx="1"/>
          </p:nvPr>
        </p:nvSpPr>
        <p:spPr>
          <a:xfrm>
            <a:off x="457200" y="1600200"/>
            <a:ext cx="5548184" cy="4525963"/>
          </a:xfrm>
        </p:spPr>
        <p:txBody>
          <a:bodyPr/>
          <a:lstStyle/>
          <a:p>
            <a:r>
              <a:rPr lang="en-US" dirty="0"/>
              <a:t>What is the relationship between potential energy loss and the average velocity gradient in a flocculator?</a:t>
            </a:r>
          </a:p>
          <a:p>
            <a:r>
              <a:rPr lang="en-US" dirty="0"/>
              <a:t>How did AguaClara get around the 45 cm limitation?</a:t>
            </a:r>
          </a:p>
          <a:p>
            <a:r>
              <a:rPr lang="en-US" dirty="0"/>
              <a:t>How does the non uniformity of </a:t>
            </a:r>
            <a:r>
              <a:rPr lang="en-US" dirty="0">
                <a:latin typeface="Symbol" pitchFamily="18" charset="2"/>
              </a:rPr>
              <a:t>e</a:t>
            </a:r>
            <a:r>
              <a:rPr lang="en-US" dirty="0"/>
              <a:t> (or G) influence efficiency of energy use?</a:t>
            </a:r>
          </a:p>
          <a:p>
            <a:endParaRPr lang="en-US" dirty="0"/>
          </a:p>
        </p:txBody>
      </p:sp>
      <p:graphicFrame>
        <p:nvGraphicFramePr>
          <p:cNvPr id="734212" name="Object 4"/>
          <p:cNvGraphicFramePr>
            <a:graphicFrameLocks noChangeAspect="1"/>
          </p:cNvGraphicFramePr>
          <p:nvPr>
            <p:extLst>
              <p:ext uri="{D42A27DB-BD31-4B8C-83A1-F6EECF244321}">
                <p14:modId xmlns:p14="http://schemas.microsoft.com/office/powerpoint/2010/main" val="3369568000"/>
              </p:ext>
            </p:extLst>
          </p:nvPr>
        </p:nvGraphicFramePr>
        <p:xfrm>
          <a:off x="9314383" y="2103876"/>
          <a:ext cx="3098800" cy="762000"/>
        </p:xfrm>
        <a:graphic>
          <a:graphicData uri="http://schemas.openxmlformats.org/presentationml/2006/ole">
            <mc:AlternateContent xmlns:mc="http://schemas.openxmlformats.org/markup-compatibility/2006">
              <mc:Choice xmlns:v="urn:schemas-microsoft-com:vml" Requires="v">
                <p:oleObj spid="_x0000_s734703" name="Equation" r:id="rId3" imgW="3098520" imgH="761760" progId="Equation.DSMT4">
                  <p:embed/>
                </p:oleObj>
              </mc:Choice>
              <mc:Fallback>
                <p:oleObj name="Equation" r:id="rId3" imgW="3098520" imgH="761760" progId="Equation.DSMT4">
                  <p:embed/>
                  <p:pic>
                    <p:nvPicPr>
                      <p:cNvPr id="0" name="Picture 4"/>
                      <p:cNvPicPr>
                        <a:picLocks noChangeAspect="1" noChangeArrowheads="1"/>
                      </p:cNvPicPr>
                      <p:nvPr/>
                    </p:nvPicPr>
                    <p:blipFill>
                      <a:blip r:embed="rId4"/>
                      <a:srcRect/>
                      <a:stretch>
                        <a:fillRect/>
                      </a:stretch>
                    </p:blipFill>
                    <p:spPr bwMode="auto">
                      <a:xfrm>
                        <a:off x="9314383" y="2103876"/>
                        <a:ext cx="3098800" cy="762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Picture 6">
            <a:hlinkClick r:id="rId5" action="ppaction://hlinksldjump"/>
          </p:cNvPr>
          <p:cNvPicPr>
            <a:picLocks noChangeAspect="1" noChangeArrowheads="1"/>
          </p:cNvPicPr>
          <p:nvPr/>
        </p:nvPicPr>
        <p:blipFill>
          <a:blip r:embed="rId6" cstate="screen"/>
          <a:srcRect/>
          <a:stretch>
            <a:fillRect/>
          </a:stretch>
        </p:blipFill>
        <p:spPr bwMode="auto">
          <a:xfrm>
            <a:off x="5739857" y="5267456"/>
            <a:ext cx="3097212" cy="725488"/>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8.33333E-7 2.88226E-6 L -0.38976 2.88226E-6 " pathEditMode="relative" rAng="0" ptsTypes="AA">
                                      <p:cBhvr>
                                        <p:cTn id="6" dur="2000" fill="hold"/>
                                        <p:tgtEl>
                                          <p:spTgt spid="734212"/>
                                        </p:tgtEl>
                                        <p:attrNameLst>
                                          <p:attrName>ppt_x</p:attrName>
                                          <p:attrName>ppt_y</p:attrName>
                                        </p:attrNameLst>
                                      </p:cBhvr>
                                      <p:rCtr x="-194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Energy dissipation rate determines the spacing of the baffles.</a:t>
            </a:r>
          </a:p>
          <a:p>
            <a:r>
              <a:rPr lang="en-US" dirty="0"/>
              <a:t>Energy is used most efficiently to create collisions when the energy dissipation rate is uniform. Therefore H/S between 3 and 6 is best.</a:t>
            </a:r>
          </a:p>
          <a:p>
            <a:r>
              <a:rPr lang="en-US" dirty="0"/>
              <a:t>Collision potential is a function of geometry and a function of flow rate</a:t>
            </a:r>
          </a:p>
          <a:p>
            <a:endParaRPr lang="en-US" dirty="0"/>
          </a:p>
        </p:txBody>
      </p:sp>
    </p:spTree>
    <p:extLst>
      <p:ext uri="{BB962C8B-B14F-4D97-AF65-F5344CB8AC3E}">
        <p14:creationId xmlns:p14="http://schemas.microsoft.com/office/powerpoint/2010/main" val="240077337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Shear limits the size of flocs by not allowing them to grow</a:t>
            </a:r>
          </a:p>
        </p:txBody>
      </p:sp>
      <p:sp>
        <p:nvSpPr>
          <p:cNvPr id="34" name="Content Placeholder 33"/>
          <p:cNvSpPr>
            <a:spLocks noGrp="1"/>
          </p:cNvSpPr>
          <p:nvPr>
            <p:ph idx="1"/>
          </p:nvPr>
        </p:nvSpPr>
        <p:spPr>
          <a:xfrm>
            <a:off x="457199" y="1600200"/>
            <a:ext cx="8249831" cy="4525963"/>
          </a:xfrm>
        </p:spPr>
        <p:txBody>
          <a:bodyPr/>
          <a:lstStyle/>
          <a:p>
            <a:r>
              <a:rPr lang="en-US" sz="2400" dirty="0"/>
              <a:t>Tangent velocities of the approaching particle surfaces increase as size of either particle increases</a:t>
            </a:r>
          </a:p>
          <a:p>
            <a:r>
              <a:rPr lang="en-US" sz="2400" dirty="0"/>
              <a:t>Bonds formed on impact are unzipped due to rotation and high tangent velocities (perhaps a maximum relative velocity?)</a:t>
            </a:r>
          </a:p>
        </p:txBody>
      </p:sp>
      <p:sp>
        <p:nvSpPr>
          <p:cNvPr id="4" name="Oval 3"/>
          <p:cNvSpPr/>
          <p:nvPr/>
        </p:nvSpPr>
        <p:spPr>
          <a:xfrm>
            <a:off x="3843717" y="4062197"/>
            <a:ext cx="2743200" cy="27432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232053" y="4360255"/>
            <a:ext cx="274320" cy="27432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369213" y="4497415"/>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4333642" y="4029832"/>
            <a:ext cx="629471" cy="276899"/>
            <a:chOff x="4333642" y="4029832"/>
            <a:chExt cx="629471" cy="276899"/>
          </a:xfrm>
        </p:grpSpPr>
        <p:cxnSp>
          <p:nvCxnSpPr>
            <p:cNvPr id="36" name="Straight Arrow Connector 35"/>
            <p:cNvCxnSpPr/>
            <p:nvPr/>
          </p:nvCxnSpPr>
          <p:spPr>
            <a:xfrm rot="10800000" flipV="1">
              <a:off x="4333642" y="4217379"/>
              <a:ext cx="149703" cy="89352"/>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505913" y="4029832"/>
              <a:ext cx="457200" cy="228600"/>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graphicFrame>
        <p:nvGraphicFramePr>
          <p:cNvPr id="3" name="Object 2"/>
          <p:cNvGraphicFramePr>
            <a:graphicFrameLocks noChangeAspect="1"/>
          </p:cNvGraphicFramePr>
          <p:nvPr>
            <p:extLst>
              <p:ext uri="{D42A27DB-BD31-4B8C-83A1-F6EECF244321}">
                <p14:modId xmlns:p14="http://schemas.microsoft.com/office/powerpoint/2010/main" val="3363622371"/>
              </p:ext>
            </p:extLst>
          </p:nvPr>
        </p:nvGraphicFramePr>
        <p:xfrm>
          <a:off x="114780" y="3539812"/>
          <a:ext cx="2501900" cy="3225800"/>
        </p:xfrm>
        <a:graphic>
          <a:graphicData uri="http://schemas.openxmlformats.org/presentationml/2006/ole">
            <mc:AlternateContent xmlns:mc="http://schemas.openxmlformats.org/markup-compatibility/2006">
              <mc:Choice xmlns:v="urn:schemas-microsoft-com:vml" Requires="v">
                <p:oleObj spid="_x0000_s2252885" name="Equation" r:id="rId4" imgW="2501640" imgH="3225600" progId="Equation.DSMT4">
                  <p:embed/>
                </p:oleObj>
              </mc:Choice>
              <mc:Fallback>
                <p:oleObj name="Equation" r:id="rId4" imgW="2501640" imgH="3225600" progId="Equation.DSMT4">
                  <p:embed/>
                  <p:pic>
                    <p:nvPicPr>
                      <p:cNvPr id="0" name=""/>
                      <p:cNvPicPr>
                        <a:picLocks noChangeAspect="1" noChangeArrowheads="1"/>
                      </p:cNvPicPr>
                      <p:nvPr/>
                    </p:nvPicPr>
                    <p:blipFill>
                      <a:blip r:embed="rId5"/>
                      <a:srcRect/>
                      <a:stretch>
                        <a:fillRect/>
                      </a:stretch>
                    </p:blipFill>
                    <p:spPr bwMode="auto">
                      <a:xfrm>
                        <a:off x="114780" y="3539812"/>
                        <a:ext cx="25019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 name="Straight Arrow Connector 6"/>
          <p:cNvCxnSpPr/>
          <p:nvPr/>
        </p:nvCxnSpPr>
        <p:spPr>
          <a:xfrm>
            <a:off x="1440611" y="4029832"/>
            <a:ext cx="703777" cy="5915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544128" y="4770408"/>
            <a:ext cx="2251036" cy="7459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8976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par>
                                <p:cTn id="11" presetID="1" presetClass="entr" presetSubtype="0" fill="hold" nodeType="withEffect">
                                  <p:stCondLst>
                                    <p:cond delay="3700"/>
                                  </p:stCondLst>
                                  <p:childTnLst>
                                    <p:set>
                                      <p:cBhvr>
                                        <p:cTn id="12" dur="1" fill="hold">
                                          <p:stCondLst>
                                            <p:cond delay="0"/>
                                          </p:stCondLst>
                                        </p:cTn>
                                        <p:tgtEl>
                                          <p:spTgt spid="39"/>
                                        </p:tgtEl>
                                        <p:attrNameLst>
                                          <p:attrName>style.visibility</p:attrName>
                                        </p:attrNameLst>
                                      </p:cBhvr>
                                      <p:to>
                                        <p:strVal val="visible"/>
                                      </p:to>
                                    </p:set>
                                  </p:childTnLst>
                                </p:cTn>
                              </p:par>
                              <p:par>
                                <p:cTn id="13" presetID="10" presetClass="exit" presetSubtype="0" fill="hold" nodeType="withEffect">
                                  <p:stCondLst>
                                    <p:cond delay="5900"/>
                                  </p:stCondLst>
                                  <p:childTnLst>
                                    <p:animEffect transition="out" filter="fade">
                                      <p:cBhvr>
                                        <p:cTn id="14" dur="500"/>
                                        <p:tgtEl>
                                          <p:spTgt spid="39"/>
                                        </p:tgtEl>
                                      </p:cBhvr>
                                    </p:animEffect>
                                    <p:set>
                                      <p:cBhvr>
                                        <p:cTn id="15"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effectLst/>
        </p:spPr>
        <p:txBody>
          <a:bodyPr/>
          <a:lstStyle/>
          <a:p>
            <a:r>
              <a:rPr lang="en-US" sz="4000" dirty="0"/>
              <a:t>Shear limits the size of flocs by tearing them apart</a:t>
            </a:r>
          </a:p>
        </p:txBody>
      </p:sp>
      <p:sp>
        <p:nvSpPr>
          <p:cNvPr id="107523" name="Rectangle 3"/>
          <p:cNvSpPr>
            <a:spLocks noGrp="1" noChangeArrowheads="1"/>
          </p:cNvSpPr>
          <p:nvPr>
            <p:ph idx="1"/>
          </p:nvPr>
        </p:nvSpPr>
        <p:spPr>
          <a:xfrm>
            <a:off x="457200" y="1600200"/>
            <a:ext cx="4460789" cy="4525963"/>
          </a:xfrm>
        </p:spPr>
        <p:txBody>
          <a:bodyPr/>
          <a:lstStyle/>
          <a:p>
            <a:r>
              <a:rPr lang="en-US" sz="2800" dirty="0"/>
              <a:t>A floc in turbulent flow experiences a shear force due to the drag of the fluid on the floc caused by the velocity gradient</a:t>
            </a:r>
          </a:p>
          <a:p>
            <a:r>
              <a:rPr lang="en-US" sz="2800" dirty="0"/>
              <a:t>The floc will also rotate and this will reduce the difference in velocity between the floc and the fluid</a:t>
            </a:r>
          </a:p>
        </p:txBody>
      </p:sp>
      <p:grpSp>
        <p:nvGrpSpPr>
          <p:cNvPr id="107524" name="Group 4"/>
          <p:cNvGrpSpPr>
            <a:grpSpLocks/>
          </p:cNvGrpSpPr>
          <p:nvPr/>
        </p:nvGrpSpPr>
        <p:grpSpPr bwMode="auto">
          <a:xfrm>
            <a:off x="5257800" y="1981200"/>
            <a:ext cx="5562600" cy="3810000"/>
            <a:chOff x="2448" y="2592"/>
            <a:chExt cx="1248" cy="2400"/>
          </a:xfrm>
        </p:grpSpPr>
        <p:grpSp>
          <p:nvGrpSpPr>
            <p:cNvPr id="107525" name="Group 5"/>
            <p:cNvGrpSpPr>
              <a:grpSpLocks/>
            </p:cNvGrpSpPr>
            <p:nvPr/>
          </p:nvGrpSpPr>
          <p:grpSpPr bwMode="auto">
            <a:xfrm>
              <a:off x="3072" y="2592"/>
              <a:ext cx="624" cy="1152"/>
              <a:chOff x="2448" y="3648"/>
              <a:chExt cx="624" cy="1152"/>
            </a:xfrm>
          </p:grpSpPr>
          <p:sp>
            <p:nvSpPr>
              <p:cNvPr id="107526" name="Line 6"/>
              <p:cNvSpPr>
                <a:spLocks noChangeShapeType="1"/>
              </p:cNvSpPr>
              <p:nvPr/>
            </p:nvSpPr>
            <p:spPr bwMode="auto">
              <a:xfrm>
                <a:off x="2448" y="3648"/>
                <a:ext cx="62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7" name="Line 7"/>
              <p:cNvSpPr>
                <a:spLocks noChangeShapeType="1"/>
              </p:cNvSpPr>
              <p:nvPr/>
            </p:nvSpPr>
            <p:spPr bwMode="auto">
              <a:xfrm>
                <a:off x="2448" y="3840"/>
                <a:ext cx="52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8" name="Line 8"/>
              <p:cNvSpPr>
                <a:spLocks noChangeShapeType="1"/>
              </p:cNvSpPr>
              <p:nvPr/>
            </p:nvSpPr>
            <p:spPr bwMode="auto">
              <a:xfrm>
                <a:off x="2448" y="4032"/>
                <a:ext cx="432"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9" name="Line 9"/>
              <p:cNvSpPr>
                <a:spLocks noChangeShapeType="1"/>
              </p:cNvSpPr>
              <p:nvPr/>
            </p:nvSpPr>
            <p:spPr bwMode="auto">
              <a:xfrm>
                <a:off x="2448" y="4224"/>
                <a:ext cx="336"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0" name="Line 10"/>
              <p:cNvSpPr>
                <a:spLocks noChangeShapeType="1"/>
              </p:cNvSpPr>
              <p:nvPr/>
            </p:nvSpPr>
            <p:spPr bwMode="auto">
              <a:xfrm>
                <a:off x="2448" y="4416"/>
                <a:ext cx="24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1" name="Line 11"/>
              <p:cNvSpPr>
                <a:spLocks noChangeShapeType="1"/>
              </p:cNvSpPr>
              <p:nvPr/>
            </p:nvSpPr>
            <p:spPr bwMode="auto">
              <a:xfrm>
                <a:off x="2448" y="4608"/>
                <a:ext cx="14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2" name="Line 12"/>
              <p:cNvSpPr>
                <a:spLocks noChangeShapeType="1"/>
              </p:cNvSpPr>
              <p:nvPr/>
            </p:nvSpPr>
            <p:spPr bwMode="auto">
              <a:xfrm>
                <a:off x="2448" y="4800"/>
                <a:ext cx="4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grpSp>
        <p:grpSp>
          <p:nvGrpSpPr>
            <p:cNvPr id="107533" name="Group 13"/>
            <p:cNvGrpSpPr>
              <a:grpSpLocks/>
            </p:cNvGrpSpPr>
            <p:nvPr/>
          </p:nvGrpSpPr>
          <p:grpSpPr bwMode="auto">
            <a:xfrm flipH="1" flipV="1">
              <a:off x="2448" y="3840"/>
              <a:ext cx="624" cy="1152"/>
              <a:chOff x="2448" y="3648"/>
              <a:chExt cx="624" cy="1152"/>
            </a:xfrm>
          </p:grpSpPr>
          <p:sp>
            <p:nvSpPr>
              <p:cNvPr id="107534" name="Line 14"/>
              <p:cNvSpPr>
                <a:spLocks noChangeShapeType="1"/>
              </p:cNvSpPr>
              <p:nvPr/>
            </p:nvSpPr>
            <p:spPr bwMode="auto">
              <a:xfrm>
                <a:off x="2448" y="3648"/>
                <a:ext cx="62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5" name="Line 15"/>
              <p:cNvSpPr>
                <a:spLocks noChangeShapeType="1"/>
              </p:cNvSpPr>
              <p:nvPr/>
            </p:nvSpPr>
            <p:spPr bwMode="auto">
              <a:xfrm>
                <a:off x="2448" y="3840"/>
                <a:ext cx="52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6" name="Line 16"/>
              <p:cNvSpPr>
                <a:spLocks noChangeShapeType="1"/>
              </p:cNvSpPr>
              <p:nvPr/>
            </p:nvSpPr>
            <p:spPr bwMode="auto">
              <a:xfrm>
                <a:off x="2448" y="4032"/>
                <a:ext cx="432"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7" name="Line 17"/>
              <p:cNvSpPr>
                <a:spLocks noChangeShapeType="1"/>
              </p:cNvSpPr>
              <p:nvPr/>
            </p:nvSpPr>
            <p:spPr bwMode="auto">
              <a:xfrm>
                <a:off x="2448" y="4224"/>
                <a:ext cx="336"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8" name="Line 18"/>
              <p:cNvSpPr>
                <a:spLocks noChangeShapeType="1"/>
              </p:cNvSpPr>
              <p:nvPr/>
            </p:nvSpPr>
            <p:spPr bwMode="auto">
              <a:xfrm>
                <a:off x="2448" y="4416"/>
                <a:ext cx="24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9" name="Line 19"/>
              <p:cNvSpPr>
                <a:spLocks noChangeShapeType="1"/>
              </p:cNvSpPr>
              <p:nvPr/>
            </p:nvSpPr>
            <p:spPr bwMode="auto">
              <a:xfrm>
                <a:off x="2448" y="4608"/>
                <a:ext cx="14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40" name="Line 20"/>
              <p:cNvSpPr>
                <a:spLocks noChangeShapeType="1"/>
              </p:cNvSpPr>
              <p:nvPr/>
            </p:nvSpPr>
            <p:spPr bwMode="auto">
              <a:xfrm>
                <a:off x="2448" y="4800"/>
                <a:ext cx="4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grpSp>
      </p:grpSp>
      <p:pic>
        <p:nvPicPr>
          <p:cNvPr id="51609" name="Picture 2457"/>
          <p:cNvPicPr>
            <a:picLocks noChangeAspect="1" noChangeArrowheads="1"/>
          </p:cNvPicPr>
          <p:nvPr/>
        </p:nvPicPr>
        <p:blipFill>
          <a:blip r:embed="rId3" cstate="screen"/>
          <a:srcRect/>
          <a:stretch>
            <a:fillRect/>
          </a:stretch>
        </p:blipFill>
        <p:spPr bwMode="auto">
          <a:xfrm>
            <a:off x="7086600" y="2590800"/>
            <a:ext cx="1695450" cy="1257300"/>
          </a:xfrm>
          <a:prstGeom prst="rect">
            <a:avLst/>
          </a:prstGeom>
          <a:noFill/>
          <a:ln w="12700">
            <a:noFill/>
            <a:miter lim="800000"/>
            <a:headEnd type="none" w="lg" len="med"/>
            <a:tailEnd type="none" w="lg" len="med"/>
          </a:ln>
        </p:spPr>
      </p:pic>
      <p:pic>
        <p:nvPicPr>
          <p:cNvPr id="51610" name="Picture 2458"/>
          <p:cNvPicPr>
            <a:picLocks noChangeAspect="1" noChangeArrowheads="1"/>
          </p:cNvPicPr>
          <p:nvPr/>
        </p:nvPicPr>
        <p:blipFill>
          <a:blip r:embed="rId4" cstate="screen"/>
          <a:srcRect/>
          <a:stretch>
            <a:fillRect/>
          </a:stretch>
        </p:blipFill>
        <p:spPr bwMode="auto">
          <a:xfrm>
            <a:off x="6905625" y="3733800"/>
            <a:ext cx="1933575" cy="1295400"/>
          </a:xfrm>
          <a:prstGeom prst="rect">
            <a:avLst/>
          </a:prstGeom>
          <a:noFill/>
          <a:ln w="12700">
            <a:noFill/>
            <a:miter lim="800000"/>
            <a:headEnd type="none" w="lg" len="med"/>
            <a:tailEnd type="none" w="lg" len="med"/>
          </a:ln>
        </p:spPr>
      </p:pic>
      <p:sp>
        <p:nvSpPr>
          <p:cNvPr id="2" name="TextBox 1"/>
          <p:cNvSpPr txBox="1"/>
          <p:nvPr/>
        </p:nvSpPr>
        <p:spPr>
          <a:xfrm>
            <a:off x="607963" y="6065049"/>
            <a:ext cx="7867744" cy="707886"/>
          </a:xfrm>
          <a:prstGeom prst="rect">
            <a:avLst/>
          </a:prstGeom>
          <a:noFill/>
        </p:spPr>
        <p:txBody>
          <a:bodyPr wrap="square" rtlCol="0">
            <a:spAutoFit/>
          </a:bodyPr>
          <a:lstStyle/>
          <a:p>
            <a:pPr marL="173038" indent="-173038"/>
            <a:r>
              <a:rPr lang="en-US" sz="2000" dirty="0"/>
              <a:t>*edge of knowledge – in well designed flocculators floc breakup is likely not significant and floc growth is the limiting factor.</a:t>
            </a:r>
          </a:p>
        </p:txBody>
      </p:sp>
      <p:sp>
        <p:nvSpPr>
          <p:cNvPr id="24" name="Oval 2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6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6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nodeType="clickEffect">
                                  <p:stCondLst>
                                    <p:cond delay="0"/>
                                  </p:stCondLst>
                                  <p:childTnLst>
                                    <p:animMotion origin="layout" path="M 0 0  L 0.25 0  E" pathEditMode="relative" ptsTypes="">
                                      <p:cBhvr>
                                        <p:cTn id="12" dur="2000" fill="hold"/>
                                        <p:tgtEl>
                                          <p:spTgt spid="51609"/>
                                        </p:tgtEl>
                                        <p:attrNameLst>
                                          <p:attrName>ppt_x</p:attrName>
                                          <p:attrName>ppt_y</p:attrName>
                                        </p:attrNameLst>
                                      </p:cBhvr>
                                    </p:animMotion>
                                  </p:childTnLst>
                                </p:cTn>
                              </p:par>
                              <p:par>
                                <p:cTn id="13" presetID="8" presetClass="emph" presetSubtype="0" fill="hold" nodeType="withEffect">
                                  <p:stCondLst>
                                    <p:cond delay="0"/>
                                  </p:stCondLst>
                                  <p:childTnLst>
                                    <p:animRot by="5400000">
                                      <p:cBhvr>
                                        <p:cTn id="14" dur="2000" fill="hold"/>
                                        <p:tgtEl>
                                          <p:spTgt spid="51609"/>
                                        </p:tgtEl>
                                        <p:attrNameLst>
                                          <p:attrName>r</p:attrName>
                                        </p:attrNameLst>
                                      </p:cBhvr>
                                    </p:animRot>
                                  </p:childTnLst>
                                </p:cTn>
                              </p:par>
                              <p:par>
                                <p:cTn id="15" presetID="35" presetClass="path" presetSubtype="0" accel="50000" decel="50000" fill="hold" nodeType="withEffect">
                                  <p:stCondLst>
                                    <p:cond delay="0"/>
                                  </p:stCondLst>
                                  <p:childTnLst>
                                    <p:animMotion origin="layout" path="M 0 0  L -0.25 0  E" pathEditMode="relative" ptsTypes="">
                                      <p:cBhvr>
                                        <p:cTn id="16" dur="2000" fill="hold"/>
                                        <p:tgtEl>
                                          <p:spTgt spid="51610"/>
                                        </p:tgtEl>
                                        <p:attrNameLst>
                                          <p:attrName>ppt_x</p:attrName>
                                          <p:attrName>ppt_y</p:attrName>
                                        </p:attrNameLst>
                                      </p:cBhvr>
                                    </p:animMotion>
                                  </p:childTnLst>
                                </p:cTn>
                              </p:par>
                              <p:par>
                                <p:cTn id="17" presetID="8" presetClass="emph" presetSubtype="0" fill="hold" nodeType="withEffect">
                                  <p:stCondLst>
                                    <p:cond delay="0"/>
                                  </p:stCondLst>
                                  <p:childTnLst>
                                    <p:animRot by="5400000">
                                      <p:cBhvr>
                                        <p:cTn id="18" dur="2000" fill="hold"/>
                                        <p:tgtEl>
                                          <p:spTgt spid="516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a:t>The Energy Dissipation Rate isn’t uniform</a:t>
            </a:r>
            <a:endParaRPr lang="en-US" dirty="0"/>
          </a:p>
        </p:txBody>
      </p:sp>
      <p:sp>
        <p:nvSpPr>
          <p:cNvPr id="27" name="Content Placeholder 26"/>
          <p:cNvSpPr>
            <a:spLocks noGrp="1"/>
          </p:cNvSpPr>
          <p:nvPr>
            <p:ph idx="1"/>
          </p:nvPr>
        </p:nvSpPr>
        <p:spPr>
          <a:xfrm>
            <a:off x="457200" y="1600200"/>
            <a:ext cx="7325833" cy="4525963"/>
          </a:xfrm>
        </p:spPr>
        <p:txBody>
          <a:bodyPr/>
          <a:lstStyle/>
          <a:p>
            <a:r>
              <a:rPr lang="en-US" dirty="0"/>
              <a:t>Ideally (for optimal efficiency) the flocculator would have a completely uniform energy dissipation rate</a:t>
            </a:r>
          </a:p>
          <a:p>
            <a:r>
              <a:rPr lang="en-US" dirty="0"/>
              <a:t>We can evaluate the energy dissipation rate uniformity of various designs as a function of H/S</a:t>
            </a:r>
          </a:p>
        </p:txBody>
      </p:sp>
      <p:grpSp>
        <p:nvGrpSpPr>
          <p:cNvPr id="3" name="Group 2"/>
          <p:cNvGrpSpPr/>
          <p:nvPr/>
        </p:nvGrpSpPr>
        <p:grpSpPr>
          <a:xfrm>
            <a:off x="401795" y="2911755"/>
            <a:ext cx="8345487" cy="3683000"/>
            <a:chOff x="798513" y="3076575"/>
            <a:chExt cx="8345487" cy="3683000"/>
          </a:xfrm>
        </p:grpSpPr>
        <p:grpSp>
          <p:nvGrpSpPr>
            <p:cNvPr id="4" name="Group 30"/>
            <p:cNvGrpSpPr>
              <a:grpSpLocks/>
            </p:cNvGrpSpPr>
            <p:nvPr/>
          </p:nvGrpSpPr>
          <p:grpSpPr bwMode="auto">
            <a:xfrm>
              <a:off x="906461" y="5362575"/>
              <a:ext cx="7056435" cy="1289050"/>
              <a:chOff x="661" y="2928"/>
              <a:chExt cx="4445" cy="812"/>
            </a:xfrm>
          </p:grpSpPr>
          <p:sp>
            <p:nvSpPr>
              <p:cNvPr id="7" name="Rectangle 7"/>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8" name="Group 19"/>
              <p:cNvGrpSpPr>
                <a:grpSpLocks/>
              </p:cNvGrpSpPr>
              <p:nvPr/>
            </p:nvGrpSpPr>
            <p:grpSpPr bwMode="auto">
              <a:xfrm>
                <a:off x="943" y="2928"/>
                <a:ext cx="4163" cy="812"/>
                <a:chOff x="943" y="2928"/>
                <a:chExt cx="4163" cy="812"/>
              </a:xfrm>
            </p:grpSpPr>
            <p:pic>
              <p:nvPicPr>
                <p:cNvPr id="18"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9"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20"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21"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22"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23"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24"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25"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nvGrpSpPr>
              <p:cNvPr id="9" name="Group 20"/>
              <p:cNvGrpSpPr>
                <a:grpSpLocks/>
              </p:cNvGrpSpPr>
              <p:nvPr/>
            </p:nvGrpSpPr>
            <p:grpSpPr bwMode="auto">
              <a:xfrm flipV="1">
                <a:off x="661" y="2928"/>
                <a:ext cx="4163" cy="812"/>
                <a:chOff x="943" y="2928"/>
                <a:chExt cx="4163" cy="812"/>
              </a:xfrm>
            </p:grpSpPr>
            <p:pic>
              <p:nvPicPr>
                <p:cNvPr id="10"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1"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12"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13"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14"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15"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16"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17"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pic>
          <p:nvPicPr>
            <p:cNvPr id="5" name="Picture 3"/>
            <p:cNvPicPr>
              <a:picLocks noChangeAspect="1" noChangeArrowheads="1"/>
            </p:cNvPicPr>
            <p:nvPr/>
          </p:nvPicPr>
          <p:blipFill>
            <a:blip r:embed="rId3" cstate="screen"/>
            <a:srcRect/>
            <a:stretch>
              <a:fillRect/>
            </a:stretch>
          </p:blipFill>
          <p:spPr bwMode="auto">
            <a:xfrm>
              <a:off x="8313738" y="3076575"/>
              <a:ext cx="830262" cy="3643313"/>
            </a:xfrm>
            <a:prstGeom prst="rect">
              <a:avLst/>
            </a:prstGeom>
            <a:noFill/>
            <a:ln w="1">
              <a:noFill/>
              <a:miter lim="800000"/>
              <a:headEnd/>
              <a:tailEnd/>
            </a:ln>
          </p:spPr>
        </p:pic>
        <p:pic>
          <p:nvPicPr>
            <p:cNvPr id="6" name="Picture 8" descr="50 Lps 2 bays-Model side"/>
            <p:cNvPicPr>
              <a:picLocks noChangeAspect="1" noChangeArrowheads="1"/>
            </p:cNvPicPr>
            <p:nvPr/>
          </p:nvPicPr>
          <p:blipFill>
            <a:blip r:embed="rId4" cstate="screen">
              <a:clrChange>
                <a:clrFrom>
                  <a:srgbClr val="FFFFFF"/>
                </a:clrFrom>
                <a:clrTo>
                  <a:srgbClr val="FFFFFF">
                    <a:alpha val="0"/>
                  </a:srgbClr>
                </a:clrTo>
              </a:clrChange>
              <a:lum bright="-100000"/>
            </a:blip>
            <a:srcRect t="68666"/>
            <a:stretch>
              <a:fillRect/>
            </a:stretch>
          </p:blipFill>
          <p:spPr bwMode="auto">
            <a:xfrm>
              <a:off x="798513" y="5051425"/>
              <a:ext cx="7270750" cy="1708150"/>
            </a:xfrm>
            <a:prstGeom prst="rect">
              <a:avLst/>
            </a:prstGeom>
            <a:noFill/>
          </p:spPr>
        </p:pic>
      </p:gr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28600"/>
            <a:ext cx="6685988" cy="1143000"/>
          </a:xfrm>
          <a:effectLst/>
        </p:spPr>
        <p:txBody>
          <a:bodyPr/>
          <a:lstStyle/>
          <a:p>
            <a:r>
              <a:rPr lang="en-US" dirty="0"/>
              <a:t>Estimating the ratio</a:t>
            </a:r>
          </a:p>
        </p:txBody>
      </p:sp>
      <p:pic>
        <p:nvPicPr>
          <p:cNvPr id="14" name="Picture 343"/>
          <p:cNvPicPr>
            <a:picLocks noChangeArrowheads="1"/>
          </p:cNvPicPr>
          <p:nvPr/>
        </p:nvPicPr>
        <p:blipFill>
          <a:blip r:embed="rId15" cstate="screen"/>
          <a:srcRect/>
          <a:stretch>
            <a:fillRect/>
          </a:stretch>
        </p:blipFill>
        <p:spPr bwMode="auto">
          <a:xfrm>
            <a:off x="8492836" y="0"/>
            <a:ext cx="651164" cy="6016191"/>
          </a:xfrm>
          <a:prstGeom prst="rect">
            <a:avLst/>
          </a:prstGeom>
          <a:noFill/>
          <a:ln w="0">
            <a:noFill/>
            <a:miter lim="800000"/>
            <a:headEnd/>
            <a:tailEnd/>
          </a:ln>
        </p:spPr>
      </p:pic>
      <p:graphicFrame>
        <p:nvGraphicFramePr>
          <p:cNvPr id="853004" name="Object 12"/>
          <p:cNvGraphicFramePr>
            <a:graphicFrameLocks noChangeAspect="1"/>
          </p:cNvGraphicFramePr>
          <p:nvPr/>
        </p:nvGraphicFramePr>
        <p:xfrm>
          <a:off x="9313698" y="1388608"/>
          <a:ext cx="3200400" cy="3962401"/>
        </p:xfrm>
        <a:graphic>
          <a:graphicData uri="http://schemas.openxmlformats.org/presentationml/2006/ole">
            <mc:AlternateContent xmlns:mc="http://schemas.openxmlformats.org/markup-compatibility/2006">
              <mc:Choice xmlns:v="urn:schemas-microsoft-com:vml" Requires="v">
                <p:oleObj spid="_x0000_s2256470" name="Equation" r:id="rId16" imgW="3200400" imgH="3962160" progId="Equation.DSMT4">
                  <p:embed/>
                </p:oleObj>
              </mc:Choice>
              <mc:Fallback>
                <p:oleObj name="Equation" r:id="rId16" imgW="3200400" imgH="3962160" progId="Equation.DSMT4">
                  <p:embed/>
                  <p:pic>
                    <p:nvPicPr>
                      <p:cNvPr id="0" name="Picture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13698" y="1388608"/>
                        <a:ext cx="3200400" cy="396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TextBox 14"/>
          <p:cNvSpPr txBox="1"/>
          <p:nvPr/>
        </p:nvSpPr>
        <p:spPr>
          <a:xfrm>
            <a:off x="3574473" y="1828804"/>
            <a:ext cx="2138727" cy="523220"/>
          </a:xfrm>
          <a:prstGeom prst="rect">
            <a:avLst/>
          </a:prstGeom>
          <a:noFill/>
        </p:spPr>
        <p:txBody>
          <a:bodyPr wrap="none" rtlCol="0">
            <a:spAutoFit/>
          </a:bodyPr>
          <a:lstStyle/>
          <a:p>
            <a:r>
              <a:rPr lang="en-US" dirty="0"/>
              <a:t>Definition of </a:t>
            </a:r>
            <a:endParaRPr lang="en-US" baseline="-25000" dirty="0"/>
          </a:p>
        </p:txBody>
      </p:sp>
      <p:cxnSp>
        <p:nvCxnSpPr>
          <p:cNvPr id="17" name="Straight Arrow Connector 16"/>
          <p:cNvCxnSpPr>
            <a:stCxn id="15" idx="1"/>
          </p:cNvCxnSpPr>
          <p:nvPr/>
        </p:nvCxnSpPr>
        <p:spPr bwMode="auto">
          <a:xfrm flipH="1" flipV="1">
            <a:off x="2707575" y="2054436"/>
            <a:ext cx="866898" cy="35978"/>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8" name="TextBox 17"/>
              <p:cNvSpPr txBox="1"/>
              <p:nvPr/>
            </p:nvSpPr>
            <p:spPr>
              <a:xfrm>
                <a:off x="5142016" y="5985164"/>
                <a:ext cx="4001984" cy="707886"/>
              </a:xfrm>
              <a:prstGeom prst="rect">
                <a:avLst/>
              </a:prstGeom>
              <a:noFill/>
            </p:spPr>
            <p:txBody>
              <a:bodyPr wrap="square" rtlCol="0">
                <a:spAutoFit/>
              </a:bodyPr>
              <a:lstStyle/>
              <a:p>
                <a:r>
                  <a:rPr lang="en-US" sz="2000" dirty="0"/>
                  <a:t>True for large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oMath>
                </a14:m>
                <a:r>
                  <a:rPr lang="en-US" sz="2000" dirty="0"/>
                  <a:t> where the jet fully expands before the next turn</a:t>
                </a:r>
              </a:p>
            </p:txBody>
          </p:sp>
        </mc:Choice>
        <mc:Fallback xmlns="">
          <p:sp>
            <p:nvSpPr>
              <p:cNvPr id="18" name="TextBox 17"/>
              <p:cNvSpPr txBox="1">
                <a:spLocks noRot="1" noChangeAspect="1" noMove="1" noResize="1" noEditPoints="1" noAdjustHandles="1" noChangeArrowheads="1" noChangeShapeType="1" noTextEdit="1"/>
              </p:cNvSpPr>
              <p:nvPr/>
            </p:nvSpPr>
            <p:spPr>
              <a:xfrm>
                <a:off x="5142016" y="5985164"/>
                <a:ext cx="4001984" cy="707886"/>
              </a:xfrm>
              <a:prstGeom prst="rect">
                <a:avLst/>
              </a:prstGeom>
              <a:blipFill rotWithShape="1">
                <a:blip r:embed="rId23"/>
                <a:stretch>
                  <a:fillRect l="-1677" t="-65517" b="-58621"/>
                </a:stretch>
              </a:blipFill>
            </p:spPr>
            <p:txBody>
              <a:bodyPr/>
              <a:lstStyle/>
              <a:p>
                <a:r>
                  <a:rPr lang="en-US">
                    <a:noFill/>
                  </a:rPr>
                  <a:t> </a:t>
                </a:r>
              </a:p>
            </p:txBody>
          </p:sp>
        </mc:Fallback>
      </mc:AlternateContent>
      <p:cxnSp>
        <p:nvCxnSpPr>
          <p:cNvPr id="23" name="Straight Arrow Connector 22"/>
          <p:cNvCxnSpPr/>
          <p:nvPr/>
        </p:nvCxnSpPr>
        <p:spPr bwMode="auto">
          <a:xfrm flipH="1" flipV="1">
            <a:off x="2208810" y="2196935"/>
            <a:ext cx="4156364" cy="1163782"/>
          </a:xfrm>
          <a:prstGeom prst="straightConnector1">
            <a:avLst/>
          </a:prstGeom>
          <a:noFill/>
          <a:ln w="12700" cap="flat" cmpd="sng" algn="ctr">
            <a:solidFill>
              <a:schemeClr val="bg2"/>
            </a:solidFill>
            <a:prstDash val="solid"/>
            <a:round/>
            <a:headEnd type="none" w="lg" len="med"/>
            <a:tailEnd type="arrow"/>
          </a:ln>
          <a:effectLst/>
        </p:spPr>
      </p:cxnSp>
      <p:cxnSp>
        <p:nvCxnSpPr>
          <p:cNvPr id="25" name="Straight Arrow Connector 24"/>
          <p:cNvCxnSpPr/>
          <p:nvPr/>
        </p:nvCxnSpPr>
        <p:spPr bwMode="auto">
          <a:xfrm flipH="1" flipV="1">
            <a:off x="2052451" y="2634343"/>
            <a:ext cx="4514604" cy="1533896"/>
          </a:xfrm>
          <a:prstGeom prst="straightConnector1">
            <a:avLst/>
          </a:prstGeom>
          <a:noFill/>
          <a:ln w="12700" cap="flat" cmpd="sng" algn="ctr">
            <a:solidFill>
              <a:schemeClr val="bg2"/>
            </a:solidFill>
            <a:prstDash val="solid"/>
            <a:round/>
            <a:headEnd type="none" w="lg" len="med"/>
            <a:tailEnd type="arrow"/>
          </a:ln>
          <a:effectLst/>
        </p:spPr>
      </p:cxnSp>
      <p:sp>
        <p:nvSpPr>
          <p:cNvPr id="32" name="TextBox 31"/>
          <p:cNvSpPr txBox="1"/>
          <p:nvPr/>
        </p:nvSpPr>
        <p:spPr>
          <a:xfrm>
            <a:off x="3372592" y="4524499"/>
            <a:ext cx="1822871" cy="523220"/>
          </a:xfrm>
          <a:prstGeom prst="rect">
            <a:avLst/>
          </a:prstGeom>
          <a:noFill/>
        </p:spPr>
        <p:txBody>
          <a:bodyPr wrap="none" rtlCol="0">
            <a:spAutoFit/>
          </a:bodyPr>
          <a:lstStyle/>
          <a:p>
            <a:r>
              <a:rPr lang="en-US" dirty="0">
                <a:solidFill>
                  <a:schemeClr val="accent4"/>
                </a:solidFill>
              </a:rPr>
              <a:t>Energy lost</a:t>
            </a:r>
          </a:p>
        </p:txBody>
      </p:sp>
      <p:sp>
        <p:nvSpPr>
          <p:cNvPr id="33" name="TextBox 32"/>
          <p:cNvSpPr txBox="1"/>
          <p:nvPr/>
        </p:nvSpPr>
        <p:spPr>
          <a:xfrm>
            <a:off x="3873498" y="5082639"/>
            <a:ext cx="821059" cy="523220"/>
          </a:xfrm>
          <a:prstGeom prst="rect">
            <a:avLst/>
          </a:prstGeom>
          <a:noFill/>
        </p:spPr>
        <p:txBody>
          <a:bodyPr wrap="none" rtlCol="0">
            <a:spAutoFit/>
          </a:bodyPr>
          <a:lstStyle/>
          <a:p>
            <a:r>
              <a:rPr lang="en-US" dirty="0">
                <a:solidFill>
                  <a:schemeClr val="accent4"/>
                </a:solidFill>
              </a:rPr>
              <a:t>time</a:t>
            </a:r>
          </a:p>
        </p:txBody>
      </p:sp>
      <p:cxnSp>
        <p:nvCxnSpPr>
          <p:cNvPr id="35" name="Straight Connector 34"/>
          <p:cNvCxnSpPr/>
          <p:nvPr/>
        </p:nvCxnSpPr>
        <p:spPr bwMode="auto">
          <a:xfrm>
            <a:off x="3313216" y="5035138"/>
            <a:ext cx="1852550" cy="0"/>
          </a:xfrm>
          <a:prstGeom prst="line">
            <a:avLst/>
          </a:prstGeom>
          <a:noFill/>
          <a:ln w="12700" cap="flat" cmpd="sng" algn="ctr">
            <a:solidFill>
              <a:schemeClr val="bg2"/>
            </a:solidFill>
            <a:prstDash val="solid"/>
            <a:round/>
            <a:headEnd type="none" w="lg" len="med"/>
            <a:tailEnd type="none" w="lg" len="med"/>
          </a:ln>
          <a:effectLst/>
        </p:spPr>
      </p:cxnSp>
      <p:sp>
        <p:nvSpPr>
          <p:cNvPr id="36" name="Freeform 35"/>
          <p:cNvSpPr/>
          <p:nvPr/>
        </p:nvSpPr>
        <p:spPr bwMode="auto">
          <a:xfrm>
            <a:off x="1911927" y="5332021"/>
            <a:ext cx="2030681" cy="322613"/>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Lst>
            <a:ahLst/>
            <a:cxnLst>
              <a:cxn ang="0">
                <a:pos x="connsiteX0" y="connsiteY0"/>
              </a:cxn>
              <a:cxn ang="0">
                <a:pos x="connsiteX1" y="connsiteY1"/>
              </a:cxn>
            </a:cxnLst>
            <a:rect l="l" t="t" r="r" b="b"/>
            <a:pathLst>
              <a:path w="2030681" h="322613">
                <a:moveTo>
                  <a:pt x="2030681" y="59376"/>
                </a:moveTo>
                <a:cubicBezTo>
                  <a:pt x="1141021" y="173182"/>
                  <a:pt x="524494" y="322613"/>
                  <a:pt x="0" y="0"/>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flipV="1">
            <a:off x="1494313" y="4130633"/>
            <a:ext cx="1971304" cy="571996"/>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 name="connsiteX0" fmla="*/ 1971304 w 1971304"/>
              <a:gd name="connsiteY0" fmla="*/ 0 h 393866"/>
              <a:gd name="connsiteX1" fmla="*/ 0 w 1971304"/>
              <a:gd name="connsiteY1" fmla="*/ 71253 h 393866"/>
              <a:gd name="connsiteX0" fmla="*/ 1971304 w 1971304"/>
              <a:gd name="connsiteY0" fmla="*/ 0 h 571996"/>
              <a:gd name="connsiteX1" fmla="*/ 0 w 1971304"/>
              <a:gd name="connsiteY1" fmla="*/ 71253 h 571996"/>
            </a:gdLst>
            <a:ahLst/>
            <a:cxnLst>
              <a:cxn ang="0">
                <a:pos x="connsiteX0" y="connsiteY0"/>
              </a:cxn>
              <a:cxn ang="0">
                <a:pos x="connsiteX1" y="connsiteY1"/>
              </a:cxn>
            </a:cxnLst>
            <a:rect l="l" t="t" r="r" b="b"/>
            <a:pathLst>
              <a:path w="1971304" h="571996">
                <a:moveTo>
                  <a:pt x="1971304" y="0"/>
                </a:moveTo>
                <a:cubicBezTo>
                  <a:pt x="1081644" y="113806"/>
                  <a:pt x="144483" y="571996"/>
                  <a:pt x="0" y="71253"/>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26" name="Object 9 1"/>
          <p:cNvGraphicFramePr>
            <a:graphicFrameLocks noChangeAspect="1"/>
          </p:cNvGraphicFramePr>
          <p:nvPr>
            <p:extLst>
              <p:ext uri="{D42A27DB-BD31-4B8C-83A1-F6EECF244321}">
                <p14:modId xmlns:p14="http://schemas.microsoft.com/office/powerpoint/2010/main" val="1995350985"/>
              </p:ext>
            </p:extLst>
          </p:nvPr>
        </p:nvGraphicFramePr>
        <p:xfrm>
          <a:off x="555625" y="6858000"/>
          <a:ext cx="4203700" cy="1028700"/>
        </p:xfrm>
        <a:graphic>
          <a:graphicData uri="http://schemas.openxmlformats.org/presentationml/2006/ole">
            <mc:AlternateContent xmlns:mc="http://schemas.openxmlformats.org/markup-compatibility/2006">
              <mc:Choice xmlns:v="urn:schemas-microsoft-com:vml" Requires="v">
                <p:oleObj spid="_x0000_s2256471" name="Equation" r:id="rId24" imgW="4203360" imgH="1028520" progId="Equation.DSMT4">
                  <p:embed/>
                </p:oleObj>
              </mc:Choice>
              <mc:Fallback>
                <p:oleObj name="Equation" r:id="rId24" imgW="4203360" imgH="1028520" progId="Equation.DSMT4">
                  <p:embed/>
                  <p:pic>
                    <p:nvPicPr>
                      <p:cNvPr id="0" name="Object 9"/>
                      <p:cNvPicPr>
                        <a:picLocks noChangeAspect="1" noChangeArrowheads="1"/>
                      </p:cNvPicPr>
                      <p:nvPr/>
                    </p:nvPicPr>
                    <p:blipFill>
                      <a:blip r:embed="rId25"/>
                      <a:srcRect/>
                      <a:stretch>
                        <a:fillRect/>
                      </a:stretch>
                    </p:blipFill>
                    <p:spPr bwMode="auto">
                      <a:xfrm>
                        <a:off x="555625" y="6858000"/>
                        <a:ext cx="4203700"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p:cNvSpPr txBox="1"/>
          <p:nvPr/>
        </p:nvSpPr>
        <p:spPr>
          <a:xfrm>
            <a:off x="5297791" y="4620974"/>
            <a:ext cx="1067383" cy="923330"/>
          </a:xfrm>
          <a:prstGeom prst="rect">
            <a:avLst/>
          </a:prstGeom>
          <a:noFill/>
        </p:spPr>
        <p:txBody>
          <a:bodyPr wrap="square" rtlCol="0">
            <a:spAutoFit/>
          </a:bodyPr>
          <a:lstStyle/>
          <a:p>
            <a:r>
              <a:rPr lang="en-US" sz="1800" dirty="0"/>
              <a:t>Control volume analysis</a:t>
            </a:r>
          </a:p>
        </p:txBody>
      </p:sp>
      <p:graphicFrame>
        <p:nvGraphicFramePr>
          <p:cNvPr id="3" name="Object 2"/>
          <p:cNvGraphicFramePr>
            <a:graphicFrameLocks noChangeAspect="1"/>
          </p:cNvGraphicFramePr>
          <p:nvPr>
            <p:extLst>
              <p:ext uri="{D42A27DB-BD31-4B8C-83A1-F6EECF244321}">
                <p14:modId xmlns:p14="http://schemas.microsoft.com/office/powerpoint/2010/main" val="4191596826"/>
              </p:ext>
            </p:extLst>
          </p:nvPr>
        </p:nvGraphicFramePr>
        <p:xfrm>
          <a:off x="-3068981" y="1980567"/>
          <a:ext cx="2921000" cy="850900"/>
        </p:xfrm>
        <a:graphic>
          <a:graphicData uri="http://schemas.openxmlformats.org/presentationml/2006/ole">
            <mc:AlternateContent xmlns:mc="http://schemas.openxmlformats.org/markup-compatibility/2006">
              <mc:Choice xmlns:v="urn:schemas-microsoft-com:vml" Requires="v">
                <p:oleObj spid="_x0000_s2256472" name="Equation" r:id="rId26" imgW="2920680" imgH="850680" progId="Equation.DSMT4">
                  <p:embed/>
                </p:oleObj>
              </mc:Choice>
              <mc:Fallback>
                <p:oleObj name="Equation" r:id="rId26" imgW="2920680" imgH="850680" progId="Equation.DSMT4">
                  <p:embed/>
                  <p:pic>
                    <p:nvPicPr>
                      <p:cNvPr id="0" name="Object 2"/>
                      <p:cNvPicPr>
                        <a:picLocks noChangeAspect="1" noChangeArrowheads="1"/>
                      </p:cNvPicPr>
                      <p:nvPr/>
                    </p:nvPicPr>
                    <p:blipFill>
                      <a:blip r:embed="rId27"/>
                      <a:srcRect/>
                      <a:stretch>
                        <a:fillRect/>
                      </a:stretch>
                    </p:blipFill>
                    <p:spPr bwMode="auto">
                      <a:xfrm>
                        <a:off x="-3068981" y="1980567"/>
                        <a:ext cx="2921000" cy="85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1" name="Picture 20"/>
          <p:cNvPicPr>
            <a:picLocks noChangeAspect="1"/>
          </p:cNvPicPr>
          <p:nvPr>
            <p:custDataLst>
              <p:tags r:id="rId2"/>
            </p:custDataLst>
          </p:nvPr>
        </p:nvPicPr>
        <p:blipFill>
          <a:blip r:embed="rId28">
            <a:extLst>
              <a:ext uri="{28A0092B-C50C-407E-A947-70E740481C1C}">
                <a14:useLocalDpi xmlns:a14="http://schemas.microsoft.com/office/drawing/2010/main" val="0"/>
              </a:ext>
            </a:extLst>
          </a:blip>
          <a:stretch>
            <a:fillRect/>
          </a:stretch>
        </p:blipFill>
        <p:spPr>
          <a:xfrm>
            <a:off x="122799" y="1876263"/>
            <a:ext cx="2597258" cy="479212"/>
          </a:xfrm>
          <a:prstGeom prst="rect">
            <a:avLst/>
          </a:prstGeom>
        </p:spPr>
      </p:pic>
      <p:pic>
        <p:nvPicPr>
          <p:cNvPr id="6" name="Picture 5"/>
          <p:cNvPicPr>
            <a:picLocks noChangeAspect="1"/>
          </p:cNvPicPr>
          <p:nvPr>
            <p:custDataLst>
              <p:tags r:id="rId3"/>
            </p:custDataLst>
          </p:nvPr>
        </p:nvPicPr>
        <p:blipFill>
          <a:blip r:embed="rId29" cstate="print">
            <a:extLst>
              <a:ext uri="{28A0092B-C50C-407E-A947-70E740481C1C}">
                <a14:useLocalDpi xmlns:a14="http://schemas.microsoft.com/office/drawing/2010/main" val="0"/>
              </a:ext>
            </a:extLst>
          </a:blip>
          <a:stretch>
            <a:fillRect/>
          </a:stretch>
        </p:blipFill>
        <p:spPr>
          <a:xfrm>
            <a:off x="5608086" y="1990415"/>
            <a:ext cx="1232783" cy="256068"/>
          </a:xfrm>
          <a:prstGeom prst="rect">
            <a:avLst/>
          </a:prstGeom>
        </p:spPr>
      </p:pic>
      <p:pic>
        <p:nvPicPr>
          <p:cNvPr id="9" name="Picture 8"/>
          <p:cNvPicPr>
            <a:picLocks noChangeAspect="1"/>
          </p:cNvPicPr>
          <p:nvPr>
            <p:custDataLst>
              <p:tags r:id="rId4"/>
            </p:custDataLst>
          </p:nvPr>
        </p:nvPicPr>
        <p:blipFill>
          <a:blip r:embed="rId30" cstate="print">
            <a:extLst>
              <a:ext uri="{28A0092B-C50C-407E-A947-70E740481C1C}">
                <a14:useLocalDpi xmlns:a14="http://schemas.microsoft.com/office/drawing/2010/main" val="0"/>
              </a:ext>
            </a:extLst>
          </a:blip>
          <a:stretch>
            <a:fillRect/>
          </a:stretch>
        </p:blipFill>
        <p:spPr>
          <a:xfrm>
            <a:off x="7143188" y="1921937"/>
            <a:ext cx="1091946" cy="393247"/>
          </a:xfrm>
          <a:prstGeom prst="rect">
            <a:avLst/>
          </a:prstGeom>
        </p:spPr>
      </p:pic>
      <p:pic>
        <p:nvPicPr>
          <p:cNvPr id="10" name="Picture 9"/>
          <p:cNvPicPr>
            <a:picLocks noChangeAspect="1"/>
          </p:cNvPicPr>
          <p:nvPr>
            <p:custDataLst>
              <p:tags r:id="rId5"/>
            </p:custDataLst>
          </p:nvPr>
        </p:nvPicPr>
        <p:blipFill>
          <a:blip r:embed="rId31" cstate="print">
            <a:extLst>
              <a:ext uri="{28A0092B-C50C-407E-A947-70E740481C1C}">
                <a14:useLocalDpi xmlns:a14="http://schemas.microsoft.com/office/drawing/2010/main" val="0"/>
              </a:ext>
            </a:extLst>
          </a:blip>
          <a:stretch>
            <a:fillRect/>
          </a:stretch>
        </p:blipFill>
        <p:spPr>
          <a:xfrm>
            <a:off x="6283051" y="3159408"/>
            <a:ext cx="2204012" cy="468238"/>
          </a:xfrm>
          <a:prstGeom prst="rect">
            <a:avLst/>
          </a:prstGeom>
        </p:spPr>
      </p:pic>
      <p:pic>
        <p:nvPicPr>
          <p:cNvPr id="11" name="Picture 10"/>
          <p:cNvPicPr>
            <a:picLocks noChangeAspect="1"/>
          </p:cNvPicPr>
          <p:nvPr>
            <p:custDataLst>
              <p:tags r:id="rId6"/>
            </p:custDataLst>
          </p:nvPr>
        </p:nvPicPr>
        <p:blipFill>
          <a:blip r:embed="rId32" cstate="print">
            <a:extLst>
              <a:ext uri="{28A0092B-C50C-407E-A947-70E740481C1C}">
                <a14:useLocalDpi xmlns:a14="http://schemas.microsoft.com/office/drawing/2010/main" val="0"/>
              </a:ext>
            </a:extLst>
          </a:blip>
          <a:stretch>
            <a:fillRect/>
          </a:stretch>
        </p:blipFill>
        <p:spPr>
          <a:xfrm>
            <a:off x="251798" y="3254376"/>
            <a:ext cx="3974537" cy="610904"/>
          </a:xfrm>
          <a:prstGeom prst="rect">
            <a:avLst/>
          </a:prstGeom>
        </p:spPr>
      </p:pic>
      <p:pic>
        <p:nvPicPr>
          <p:cNvPr id="12" name="Picture 11"/>
          <p:cNvPicPr>
            <a:picLocks noChangeAspect="1"/>
          </p:cNvPicPr>
          <p:nvPr>
            <p:custDataLst>
              <p:tags r:id="rId7"/>
            </p:custDataLst>
          </p:nvPr>
        </p:nvPicPr>
        <p:blipFill>
          <a:blip r:embed="rId33" cstate="print">
            <a:extLst>
              <a:ext uri="{28A0092B-C50C-407E-A947-70E740481C1C}">
                <a14:useLocalDpi xmlns:a14="http://schemas.microsoft.com/office/drawing/2010/main" val="0"/>
              </a:ext>
            </a:extLst>
          </a:blip>
          <a:stretch>
            <a:fillRect/>
          </a:stretch>
        </p:blipFill>
        <p:spPr>
          <a:xfrm>
            <a:off x="5803308" y="4104150"/>
            <a:ext cx="2560677" cy="301794"/>
          </a:xfrm>
          <a:prstGeom prst="rect">
            <a:avLst/>
          </a:prstGeom>
        </p:spPr>
      </p:pic>
      <p:pic>
        <p:nvPicPr>
          <p:cNvPr id="13" name="Picture 12"/>
          <p:cNvPicPr>
            <a:picLocks noChangeAspect="1"/>
          </p:cNvPicPr>
          <p:nvPr>
            <p:custDataLst>
              <p:tags r:id="rId8"/>
            </p:custDataLst>
          </p:nvPr>
        </p:nvPicPr>
        <p:blipFill>
          <a:blip r:embed="rId34" cstate="print">
            <a:extLst>
              <a:ext uri="{28A0092B-C50C-407E-A947-70E740481C1C}">
                <a14:useLocalDpi xmlns:a14="http://schemas.microsoft.com/office/drawing/2010/main" val="0"/>
              </a:ext>
            </a:extLst>
          </a:blip>
          <a:stretch>
            <a:fillRect/>
          </a:stretch>
        </p:blipFill>
        <p:spPr>
          <a:xfrm>
            <a:off x="236033" y="4793265"/>
            <a:ext cx="2992334" cy="448119"/>
          </a:xfrm>
          <a:prstGeom prst="rect">
            <a:avLst/>
          </a:prstGeom>
        </p:spPr>
      </p:pic>
      <p:pic>
        <p:nvPicPr>
          <p:cNvPr id="22" name="Picture 21"/>
          <p:cNvPicPr>
            <a:picLocks noChangeAspect="1"/>
          </p:cNvPicPr>
          <p:nvPr>
            <p:custDataLst>
              <p:tags r:id="rId9"/>
            </p:custDataLst>
          </p:nvPr>
        </p:nvPicPr>
        <p:blipFill>
          <a:blip r:embed="rId35">
            <a:extLst>
              <a:ext uri="{28A0092B-C50C-407E-A947-70E740481C1C}">
                <a14:useLocalDpi xmlns:a14="http://schemas.microsoft.com/office/drawing/2010/main" val="0"/>
              </a:ext>
            </a:extLst>
          </a:blip>
          <a:stretch>
            <a:fillRect/>
          </a:stretch>
        </p:blipFill>
        <p:spPr>
          <a:xfrm>
            <a:off x="6564238" y="5580100"/>
            <a:ext cx="1819910" cy="334717"/>
          </a:xfrm>
          <a:prstGeom prst="rect">
            <a:avLst/>
          </a:prstGeom>
        </p:spPr>
      </p:pic>
      <p:pic>
        <p:nvPicPr>
          <p:cNvPr id="24" name="Picture 23"/>
          <p:cNvPicPr>
            <a:picLocks noChangeAspect="1"/>
          </p:cNvPicPr>
          <p:nvPr>
            <p:custDataLst>
              <p:tags r:id="rId10"/>
            </p:custDataLst>
          </p:nvPr>
        </p:nvPicPr>
        <p:blipFill>
          <a:blip r:embed="rId36">
            <a:extLst>
              <a:ext uri="{28A0092B-C50C-407E-A947-70E740481C1C}">
                <a14:useLocalDpi xmlns:a14="http://schemas.microsoft.com/office/drawing/2010/main" val="0"/>
              </a:ext>
            </a:extLst>
          </a:blip>
          <a:stretch>
            <a:fillRect/>
          </a:stretch>
        </p:blipFill>
        <p:spPr>
          <a:xfrm>
            <a:off x="728266" y="6099157"/>
            <a:ext cx="3021600" cy="565178"/>
          </a:xfrm>
          <a:prstGeom prst="rect">
            <a:avLst/>
          </a:prstGeom>
        </p:spPr>
      </p:pic>
      <p:pic>
        <p:nvPicPr>
          <p:cNvPr id="29" name="Picture 28"/>
          <p:cNvPicPr>
            <a:picLocks noChangeAspect="1"/>
          </p:cNvPicPr>
          <p:nvPr>
            <p:custDataLst>
              <p:tags r:id="rId11"/>
            </p:custDataLst>
          </p:nvPr>
        </p:nvPicPr>
        <p:blipFill>
          <a:blip r:embed="rId37">
            <a:extLst>
              <a:ext uri="{28A0092B-C50C-407E-A947-70E740481C1C}">
                <a14:useLocalDpi xmlns:a14="http://schemas.microsoft.com/office/drawing/2010/main" val="0"/>
              </a:ext>
            </a:extLst>
          </a:blip>
          <a:stretch>
            <a:fillRect/>
          </a:stretch>
        </p:blipFill>
        <p:spPr>
          <a:xfrm>
            <a:off x="6806650" y="4770629"/>
            <a:ext cx="996835" cy="385931"/>
          </a:xfrm>
          <a:prstGeom prst="rect">
            <a:avLst/>
          </a:prstGeom>
        </p:spPr>
      </p:pic>
      <p:pic>
        <p:nvPicPr>
          <p:cNvPr id="30" name="Picture 29"/>
          <p:cNvPicPr>
            <a:picLocks noChangeAspect="1"/>
          </p:cNvPicPr>
          <p:nvPr>
            <p:custDataLst>
              <p:tags r:id="rId12"/>
            </p:custDataLst>
          </p:nvPr>
        </p:nvPicPr>
        <p:blipFill>
          <a:blip r:embed="rId38">
            <a:extLst>
              <a:ext uri="{28A0092B-C50C-407E-A947-70E740481C1C}">
                <a14:useLocalDpi xmlns:a14="http://schemas.microsoft.com/office/drawing/2010/main" val="0"/>
              </a:ext>
            </a:extLst>
          </a:blip>
          <a:stretch>
            <a:fillRect/>
          </a:stretch>
        </p:blipFill>
        <p:spPr>
          <a:xfrm>
            <a:off x="6395112" y="713736"/>
            <a:ext cx="1819910" cy="334717"/>
          </a:xfrm>
          <a:prstGeom prst="rect">
            <a:avLst/>
          </a:prstGeom>
        </p:spPr>
      </p:pic>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righ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5943601" cy="1143000"/>
          </a:xfrm>
        </p:spPr>
        <p:txBody>
          <a:bodyPr/>
          <a:lstStyle/>
          <a:p>
            <a:r>
              <a:rPr lang="en-US" dirty="0"/>
              <a:t>Estimating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transition value for H/S is at 5 (from CFD analysis) (this is our weakest assumption)</a:t>
                </a:r>
              </a:p>
              <a:p>
                <a:r>
                  <a:rPr lang="en-US" dirty="0">
                    <a:latin typeface="Symbol" pitchFamily="18" charset="2"/>
                  </a:rPr>
                  <a:t>        </a:t>
                </a:r>
                <a:r>
                  <a:rPr lang="en-US" dirty="0"/>
                  <a:t>has a value of 2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 (CFD analysis and </a:t>
                </a:r>
                <a:r>
                  <a:rPr lang="en-US" dirty="0" err="1"/>
                  <a:t>Haarhoff</a:t>
                </a:r>
                <a:r>
                  <a:rPr lang="en-US" dirty="0"/>
                  <a:t>, 2001)</a:t>
                </a:r>
              </a:p>
              <a:p>
                <a:r>
                  <a:rPr lang="en-US" dirty="0"/>
                  <a:t>         has a value of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&gt; 5</a:t>
                </a:r>
              </a:p>
              <a:p>
                <a:r>
                  <a:rPr lang="en-US" dirty="0"/>
                  <a:t>Solve for                 when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5</a:t>
                </a:r>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10"/>
                <a:stretch>
                  <a:fillRect l="-3407" t="-7682" r="-2000"/>
                </a:stretch>
              </a:blipFill>
            </p:spPr>
            <p:txBody>
              <a:bodyPr/>
              <a:lstStyle/>
              <a:p>
                <a:r>
                  <a:rPr lang="en-US">
                    <a:noFill/>
                  </a:rPr>
                  <a:t> </a:t>
                </a:r>
              </a:p>
            </p:txBody>
          </p:sp>
        </mc:Fallback>
      </mc:AlternateContent>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920488" y="489348"/>
            <a:ext cx="3401549" cy="706554"/>
          </a:xfrm>
          <a:prstGeom prst="rect">
            <a:avLst/>
          </a:prstGeom>
        </p:spPr>
      </p:pic>
      <p:pic>
        <p:nvPicPr>
          <p:cNvPr id="9" name="Picture 8"/>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4236062" y="3796877"/>
            <a:ext cx="1781500" cy="565178"/>
          </a:xfrm>
          <a:prstGeom prst="rect">
            <a:avLst/>
          </a:prstGeom>
        </p:spPr>
      </p:pic>
      <p:pic>
        <p:nvPicPr>
          <p:cNvPr id="11" name="Picture 10"/>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086380" y="5076278"/>
            <a:ext cx="2342619" cy="257707"/>
          </a:xfrm>
          <a:prstGeom prst="rect">
            <a:avLst/>
          </a:prstGeom>
        </p:spPr>
      </p:pic>
      <p:pic>
        <p:nvPicPr>
          <p:cNvPr id="13" name="Picture 12"/>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592840" y="4543127"/>
            <a:ext cx="1234500" cy="257707"/>
          </a:xfrm>
          <a:prstGeom prst="rect">
            <a:avLst/>
          </a:prstGeom>
        </p:spPr>
      </p:pic>
      <p:pic>
        <p:nvPicPr>
          <p:cNvPr id="15" name="Picture 14"/>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2146895" y="5701791"/>
            <a:ext cx="5190859" cy="652973"/>
          </a:xfrm>
          <a:prstGeom prst="rect">
            <a:avLst/>
          </a:prstGeom>
        </p:spPr>
      </p:pic>
      <p:pic>
        <p:nvPicPr>
          <p:cNvPr id="16" name="Picture 15"/>
          <p:cNvPicPr>
            <a:picLocks noChangeAspect="1"/>
          </p:cNvPicPr>
          <p:nvPr>
            <p:custDataLst>
              <p:tags r:id="rId6"/>
            </p:custDataLst>
          </p:nvPr>
        </p:nvPicPr>
        <p:blipFill>
          <a:blip r:embed="rId16">
            <a:extLst>
              <a:ext uri="{28A0092B-C50C-407E-A947-70E740481C1C}">
                <a14:useLocalDpi xmlns:a14="http://schemas.microsoft.com/office/drawing/2010/main" val="0"/>
              </a:ext>
            </a:extLst>
          </a:blip>
          <a:stretch>
            <a:fillRect/>
          </a:stretch>
        </p:blipFill>
        <p:spPr>
          <a:xfrm>
            <a:off x="884632" y="3863181"/>
            <a:ext cx="751742" cy="294478"/>
          </a:xfrm>
          <a:prstGeom prst="rect">
            <a:avLst/>
          </a:prstGeom>
        </p:spPr>
      </p:pic>
      <p:pic>
        <p:nvPicPr>
          <p:cNvPr id="17" name="Picture 16"/>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968665" y="2859400"/>
            <a:ext cx="751742" cy="294478"/>
          </a:xfrm>
          <a:prstGeom prst="rect">
            <a:avLst/>
          </a:prstGeom>
        </p:spPr>
      </p:pic>
    </p:spTree>
    <p:extLst>
      <p:ext uri="{BB962C8B-B14F-4D97-AF65-F5344CB8AC3E}">
        <p14:creationId xmlns:p14="http://schemas.microsoft.com/office/powerpoint/2010/main" val="39404709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439568" y="4523448"/>
            <a:ext cx="5419065" cy="2014968"/>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pic>
        <p:nvPicPr>
          <p:cNvPr id="61493" name="Picture 53"/>
          <p:cNvPicPr>
            <a:picLocks noChangeAspect="1" noChangeArrowheads="1"/>
          </p:cNvPicPr>
          <p:nvPr/>
        </p:nvPicPr>
        <p:blipFill>
          <a:blip r:embed="rId4" cstate="print">
            <a:clrChange>
              <a:clrFrom>
                <a:srgbClr val="212830"/>
              </a:clrFrom>
              <a:clrTo>
                <a:srgbClr val="212830">
                  <a:alpha val="0"/>
                </a:srgbClr>
              </a:clrTo>
            </a:clrChange>
          </a:blip>
          <a:srcRect/>
          <a:stretch>
            <a:fillRect/>
          </a:stretch>
        </p:blipFill>
        <p:spPr bwMode="auto">
          <a:xfrm>
            <a:off x="0" y="4332706"/>
            <a:ext cx="6044750" cy="2390257"/>
          </a:xfrm>
          <a:prstGeom prst="rect">
            <a:avLst/>
          </a:prstGeom>
          <a:noFill/>
          <a:ln w="9525">
            <a:noFill/>
            <a:miter lim="800000"/>
            <a:headEnd/>
            <a:tailEnd/>
          </a:ln>
        </p:spPr>
      </p:pic>
      <p:sp>
        <p:nvSpPr>
          <p:cNvPr id="61444" name="Rectangle 4"/>
          <p:cNvSpPr>
            <a:spLocks noGrp="1" noChangeArrowheads="1"/>
          </p:cNvSpPr>
          <p:nvPr>
            <p:ph type="title"/>
          </p:nvPr>
        </p:nvSpPr>
        <p:spPr>
          <a:effectLst/>
        </p:spPr>
        <p:txBody>
          <a:bodyPr/>
          <a:lstStyle/>
          <a:p>
            <a:r>
              <a:rPr lang="en-US" dirty="0"/>
              <a:t>Side View</a:t>
            </a:r>
          </a:p>
        </p:txBody>
      </p:sp>
      <p:sp>
        <p:nvSpPr>
          <p:cNvPr id="61470" name="Rectangle 30"/>
          <p:cNvSpPr>
            <a:spLocks noChangeArrowheads="1"/>
          </p:cNvSpPr>
          <p:nvPr/>
        </p:nvSpPr>
        <p:spPr bwMode="auto">
          <a:xfrm>
            <a:off x="193676" y="1730002"/>
            <a:ext cx="8679392" cy="1477328"/>
          </a:xfrm>
          <a:prstGeom prst="rect">
            <a:avLst/>
          </a:prstGeom>
          <a:noFill/>
          <a:ln w="12700">
            <a:noFill/>
            <a:miter lim="800000"/>
            <a:headEnd type="none" w="lg" len="med"/>
            <a:tailEnd type="none" w="lg" len="med"/>
          </a:ln>
          <a:effectLst/>
        </p:spPr>
        <p:txBody>
          <a:bodyPr wrap="square">
            <a:spAutoFit/>
          </a:bodyPr>
          <a:lstStyle/>
          <a:p>
            <a:r>
              <a:rPr lang="en-US" sz="1800" dirty="0"/>
              <a:t>H = Water depth</a:t>
            </a:r>
          </a:p>
          <a:p>
            <a:r>
              <a:rPr lang="en-US" sz="1800" dirty="0"/>
              <a:t>L = Length of the flocculator channel</a:t>
            </a:r>
          </a:p>
          <a:p>
            <a:r>
              <a:rPr lang="en-US" sz="1800" dirty="0"/>
              <a:t>S = Space between baffles</a:t>
            </a:r>
          </a:p>
          <a:p>
            <a:r>
              <a:rPr lang="en-US" sz="1800" dirty="0"/>
              <a:t>T = Thickness of the baffles</a:t>
            </a:r>
          </a:p>
          <a:p>
            <a:r>
              <a:rPr lang="en-US" sz="1800" dirty="0"/>
              <a:t>B =Perpendicular center to center distance between baffles</a:t>
            </a:r>
          </a:p>
        </p:txBody>
      </p:sp>
      <p:graphicFrame>
        <p:nvGraphicFramePr>
          <p:cNvPr id="61492" name="Object 52"/>
          <p:cNvGraphicFramePr>
            <a:graphicFrameLocks noChangeAspect="1"/>
          </p:cNvGraphicFramePr>
          <p:nvPr/>
        </p:nvGraphicFramePr>
        <p:xfrm>
          <a:off x="3161552" y="2574721"/>
          <a:ext cx="1193800" cy="279400"/>
        </p:xfrm>
        <a:graphic>
          <a:graphicData uri="http://schemas.openxmlformats.org/presentationml/2006/ole">
            <mc:AlternateContent xmlns:mc="http://schemas.openxmlformats.org/markup-compatibility/2006">
              <mc:Choice xmlns:v="urn:schemas-microsoft-com:vml" Requires="v">
                <p:oleObj spid="_x0000_s61809" name="Equation" r:id="rId5" imgW="1193760" imgH="279360" progId="Equation.DSMT4">
                  <p:embed/>
                </p:oleObj>
              </mc:Choice>
              <mc:Fallback>
                <p:oleObj name="Equation" r:id="rId5" imgW="1193760" imgH="279360" progId="Equation.DSMT4">
                  <p:embed/>
                  <p:pic>
                    <p:nvPicPr>
                      <p:cNvPr id="0" name="Picture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1552" y="2574721"/>
                        <a:ext cx="1193800" cy="279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Line 12"/>
          <p:cNvSpPr>
            <a:spLocks noChangeShapeType="1"/>
          </p:cNvSpPr>
          <p:nvPr/>
        </p:nvSpPr>
        <p:spPr bwMode="auto">
          <a:xfrm>
            <a:off x="3487078" y="4524684"/>
            <a:ext cx="0" cy="202177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31" name="Text Box 10"/>
          <p:cNvSpPr txBox="1">
            <a:spLocks noChangeArrowheads="1"/>
          </p:cNvSpPr>
          <p:nvPr/>
        </p:nvSpPr>
        <p:spPr bwMode="auto">
          <a:xfrm>
            <a:off x="3317735" y="5140087"/>
            <a:ext cx="153748" cy="400110"/>
          </a:xfrm>
          <a:prstGeom prst="rect">
            <a:avLst/>
          </a:prstGeom>
          <a:solidFill>
            <a:schemeClr val="accent3"/>
          </a:solidFill>
          <a:ln w="12700">
            <a:noFill/>
            <a:miter lim="800000"/>
            <a:headEnd type="none" w="lg" len="med"/>
            <a:tailEnd type="none" w="lg" len="med"/>
          </a:ln>
          <a:effectLst/>
        </p:spPr>
        <p:txBody>
          <a:bodyPr wrap="square">
            <a:spAutoFit/>
          </a:bodyPr>
          <a:lstStyle/>
          <a:p>
            <a:r>
              <a:rPr lang="es-HN" sz="2000" dirty="0"/>
              <a:t>H</a:t>
            </a:r>
          </a:p>
        </p:txBody>
      </p:sp>
      <p:sp>
        <p:nvSpPr>
          <p:cNvPr id="32" name="Line 53"/>
          <p:cNvSpPr>
            <a:spLocks noChangeShapeType="1"/>
          </p:cNvSpPr>
          <p:nvPr/>
        </p:nvSpPr>
        <p:spPr bwMode="auto">
          <a:xfrm rot="-5400000">
            <a:off x="3143756" y="3954364"/>
            <a:ext cx="0" cy="541357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33" name="Text Box 54"/>
          <p:cNvSpPr txBox="1">
            <a:spLocks noChangeArrowheads="1"/>
          </p:cNvSpPr>
          <p:nvPr/>
        </p:nvSpPr>
        <p:spPr bwMode="auto">
          <a:xfrm>
            <a:off x="4180170" y="6550137"/>
            <a:ext cx="320675" cy="396875"/>
          </a:xfrm>
          <a:prstGeom prst="rect">
            <a:avLst/>
          </a:prstGeom>
          <a:solidFill>
            <a:schemeClr val="bg1"/>
          </a:solidFill>
          <a:ln w="12700">
            <a:noFill/>
            <a:miter lim="800000"/>
            <a:headEnd type="none" w="lg" len="med"/>
            <a:tailEnd type="none" w="lg" len="med"/>
          </a:ln>
          <a:effectLst/>
        </p:spPr>
        <p:txBody>
          <a:bodyPr>
            <a:spAutoFit/>
          </a:bodyPr>
          <a:lstStyle/>
          <a:p>
            <a:r>
              <a:rPr lang="es-HN" sz="2000" dirty="0"/>
              <a:t>L</a:t>
            </a:r>
          </a:p>
        </p:txBody>
      </p:sp>
      <p:sp>
        <p:nvSpPr>
          <p:cNvPr id="1159" name="Line 13"/>
          <p:cNvSpPr>
            <a:spLocks noChangeShapeType="1"/>
          </p:cNvSpPr>
          <p:nvPr/>
        </p:nvSpPr>
        <p:spPr bwMode="auto">
          <a:xfrm rot="-5400000">
            <a:off x="1375647" y="5284368"/>
            <a:ext cx="0" cy="210389"/>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0" name="Text Box 14"/>
          <p:cNvSpPr txBox="1">
            <a:spLocks noChangeArrowheads="1"/>
          </p:cNvSpPr>
          <p:nvPr/>
        </p:nvSpPr>
        <p:spPr bwMode="auto">
          <a:xfrm>
            <a:off x="1227377" y="5054137"/>
            <a:ext cx="231775" cy="396875"/>
          </a:xfrm>
          <a:prstGeom prst="rect">
            <a:avLst/>
          </a:prstGeom>
          <a:noFill/>
          <a:ln w="12700">
            <a:noFill/>
            <a:miter lim="800000"/>
            <a:headEnd type="none" w="lg" len="med"/>
            <a:tailEnd type="none" w="lg" len="med"/>
          </a:ln>
          <a:effectLst/>
        </p:spPr>
        <p:txBody>
          <a:bodyPr>
            <a:spAutoFit/>
          </a:bodyPr>
          <a:lstStyle/>
          <a:p>
            <a:r>
              <a:rPr lang="es-HN" sz="2000" dirty="0"/>
              <a:t>S</a:t>
            </a:r>
          </a:p>
        </p:txBody>
      </p:sp>
      <p:sp>
        <p:nvSpPr>
          <p:cNvPr id="1161" name="Line 55"/>
          <p:cNvSpPr>
            <a:spLocks noChangeShapeType="1"/>
          </p:cNvSpPr>
          <p:nvPr/>
        </p:nvSpPr>
        <p:spPr bwMode="auto">
          <a:xfrm rot="-10800000">
            <a:off x="1687021" y="6226442"/>
            <a:ext cx="0" cy="29051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2" name="Text Box 56"/>
          <p:cNvSpPr txBox="1">
            <a:spLocks noChangeArrowheads="1"/>
          </p:cNvSpPr>
          <p:nvPr/>
        </p:nvSpPr>
        <p:spPr bwMode="auto">
          <a:xfrm>
            <a:off x="1035217" y="6167481"/>
            <a:ext cx="666554" cy="400110"/>
          </a:xfrm>
          <a:prstGeom prst="rect">
            <a:avLst/>
          </a:prstGeom>
          <a:noFill/>
          <a:ln w="12700">
            <a:noFill/>
            <a:miter lim="800000"/>
            <a:headEnd type="none" w="lg" len="med"/>
            <a:tailEnd type="none" w="lg" len="med"/>
          </a:ln>
          <a:effectLst/>
        </p:spPr>
        <p:txBody>
          <a:bodyPr wrap="square">
            <a:spAutoFit/>
          </a:bodyPr>
          <a:lstStyle/>
          <a:p>
            <a:r>
              <a:rPr lang="es-HN" sz="2000" dirty="0"/>
              <a:t>1.5S</a:t>
            </a:r>
          </a:p>
        </p:txBody>
      </p:sp>
      <p:sp>
        <p:nvSpPr>
          <p:cNvPr id="1163" name="Text Box 58"/>
          <p:cNvSpPr txBox="1">
            <a:spLocks noChangeArrowheads="1"/>
          </p:cNvSpPr>
          <p:nvPr/>
        </p:nvSpPr>
        <p:spPr bwMode="auto">
          <a:xfrm>
            <a:off x="1082842" y="4479518"/>
            <a:ext cx="844722" cy="400110"/>
          </a:xfrm>
          <a:prstGeom prst="rect">
            <a:avLst/>
          </a:prstGeom>
          <a:noFill/>
          <a:ln w="12700">
            <a:noFill/>
            <a:miter lim="800000"/>
            <a:headEnd type="none" w="lg" len="med"/>
            <a:tailEnd type="none" w="lg" len="med"/>
          </a:ln>
          <a:effectLst/>
        </p:spPr>
        <p:txBody>
          <a:bodyPr wrap="square">
            <a:spAutoFit/>
          </a:bodyPr>
          <a:lstStyle/>
          <a:p>
            <a:r>
              <a:rPr lang="es-HN" sz="2000" dirty="0"/>
              <a:t>1.5 S</a:t>
            </a:r>
          </a:p>
        </p:txBody>
      </p:sp>
      <p:sp>
        <p:nvSpPr>
          <p:cNvPr id="1164" name="Rectangle 59"/>
          <p:cNvSpPr>
            <a:spLocks noChangeArrowheads="1"/>
          </p:cNvSpPr>
          <p:nvPr/>
        </p:nvSpPr>
        <p:spPr bwMode="auto">
          <a:xfrm>
            <a:off x="6457360" y="4489430"/>
            <a:ext cx="1742015" cy="461665"/>
          </a:xfrm>
          <a:prstGeom prst="rect">
            <a:avLst/>
          </a:prstGeom>
          <a:noFill/>
          <a:ln w="12700">
            <a:noFill/>
            <a:miter lim="800000"/>
            <a:headEnd type="none" w="lg" len="med"/>
            <a:tailEnd type="none" w="lg" len="med"/>
          </a:ln>
          <a:effectLst/>
        </p:spPr>
        <p:txBody>
          <a:bodyPr wrap="none">
            <a:spAutoFit/>
          </a:bodyPr>
          <a:lstStyle/>
          <a:p>
            <a:r>
              <a:rPr lang="en-US" sz="2400" dirty="0"/>
              <a:t>Upper baffle</a:t>
            </a:r>
          </a:p>
        </p:txBody>
      </p:sp>
      <p:sp>
        <p:nvSpPr>
          <p:cNvPr id="1165" name="Line 60"/>
          <p:cNvSpPr>
            <a:spLocks noChangeShapeType="1"/>
          </p:cNvSpPr>
          <p:nvPr/>
        </p:nvSpPr>
        <p:spPr bwMode="auto">
          <a:xfrm flipH="1">
            <a:off x="5429826" y="4750867"/>
            <a:ext cx="990600" cy="9525"/>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66" name="Rectangle 62"/>
          <p:cNvSpPr>
            <a:spLocks noChangeArrowheads="1"/>
          </p:cNvSpPr>
          <p:nvPr/>
        </p:nvSpPr>
        <p:spPr bwMode="auto">
          <a:xfrm>
            <a:off x="6404508" y="4993931"/>
            <a:ext cx="1775679" cy="461665"/>
          </a:xfrm>
          <a:prstGeom prst="rect">
            <a:avLst/>
          </a:prstGeom>
          <a:noFill/>
          <a:ln w="12700">
            <a:noFill/>
            <a:miter lim="800000"/>
            <a:headEnd type="none" w="lg" len="med"/>
            <a:tailEnd type="none" w="lg" len="med"/>
          </a:ln>
          <a:effectLst/>
        </p:spPr>
        <p:txBody>
          <a:bodyPr wrap="none">
            <a:spAutoFit/>
          </a:bodyPr>
          <a:lstStyle/>
          <a:p>
            <a:r>
              <a:rPr lang="en-US" sz="2400" dirty="0"/>
              <a:t>Lower baffle</a:t>
            </a:r>
          </a:p>
        </p:txBody>
      </p:sp>
      <p:sp>
        <p:nvSpPr>
          <p:cNvPr id="1167" name="Line 63"/>
          <p:cNvSpPr>
            <a:spLocks noChangeShapeType="1"/>
          </p:cNvSpPr>
          <p:nvPr/>
        </p:nvSpPr>
        <p:spPr bwMode="auto">
          <a:xfrm flipH="1" flipV="1">
            <a:off x="5641315" y="5228228"/>
            <a:ext cx="676275" cy="111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68" name="Line 55"/>
          <p:cNvSpPr>
            <a:spLocks noChangeShapeType="1"/>
          </p:cNvSpPr>
          <p:nvPr/>
        </p:nvSpPr>
        <p:spPr bwMode="auto">
          <a:xfrm rot="-10800000">
            <a:off x="1896319" y="4523659"/>
            <a:ext cx="0" cy="29051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9" name="Rectangle 62"/>
          <p:cNvSpPr>
            <a:spLocks noChangeArrowheads="1"/>
          </p:cNvSpPr>
          <p:nvPr/>
        </p:nvSpPr>
        <p:spPr bwMode="auto">
          <a:xfrm>
            <a:off x="5961817" y="3850341"/>
            <a:ext cx="2847254" cy="461665"/>
          </a:xfrm>
          <a:prstGeom prst="rect">
            <a:avLst/>
          </a:prstGeom>
          <a:noFill/>
          <a:ln w="12700">
            <a:noFill/>
            <a:miter lim="800000"/>
            <a:headEnd type="none" w="lg" len="med"/>
            <a:tailEnd type="none" w="lg" len="med"/>
          </a:ln>
          <a:effectLst/>
        </p:spPr>
        <p:txBody>
          <a:bodyPr wrap="none">
            <a:spAutoFit/>
          </a:bodyPr>
          <a:lstStyle/>
          <a:p>
            <a:r>
              <a:rPr lang="en-US" sz="2400"/>
              <a:t>Minimum water level</a:t>
            </a:r>
          </a:p>
        </p:txBody>
      </p:sp>
      <p:sp>
        <p:nvSpPr>
          <p:cNvPr id="1170" name="Line 63"/>
          <p:cNvSpPr>
            <a:spLocks noChangeShapeType="1"/>
          </p:cNvSpPr>
          <p:nvPr/>
        </p:nvSpPr>
        <p:spPr bwMode="auto">
          <a:xfrm flipH="1">
            <a:off x="5648241" y="4067174"/>
            <a:ext cx="386128" cy="448181"/>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71" name="Rectangle 62"/>
          <p:cNvSpPr>
            <a:spLocks noChangeArrowheads="1"/>
          </p:cNvSpPr>
          <p:nvPr/>
        </p:nvSpPr>
        <p:spPr bwMode="auto">
          <a:xfrm>
            <a:off x="6200461" y="5711870"/>
            <a:ext cx="2481205" cy="830997"/>
          </a:xfrm>
          <a:prstGeom prst="rect">
            <a:avLst/>
          </a:prstGeom>
          <a:noFill/>
          <a:ln w="12700">
            <a:noFill/>
            <a:miter lim="800000"/>
            <a:headEnd type="none" w="lg" len="med"/>
            <a:tailEnd type="none" w="lg" len="med"/>
          </a:ln>
          <a:effectLst/>
        </p:spPr>
        <p:txBody>
          <a:bodyPr wrap="square">
            <a:spAutoFit/>
          </a:bodyPr>
          <a:lstStyle/>
          <a:p>
            <a:r>
              <a:rPr lang="en-US" sz="2400" dirty="0"/>
              <a:t>Port from previous channel</a:t>
            </a:r>
          </a:p>
        </p:txBody>
      </p:sp>
      <p:sp>
        <p:nvSpPr>
          <p:cNvPr id="1172" name="Line 63"/>
          <p:cNvSpPr>
            <a:spLocks noChangeShapeType="1"/>
          </p:cNvSpPr>
          <p:nvPr/>
        </p:nvSpPr>
        <p:spPr bwMode="auto">
          <a:xfrm flipH="1">
            <a:off x="5719959" y="6042221"/>
            <a:ext cx="371476" cy="7938"/>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73" name="Rectangle 62"/>
          <p:cNvSpPr>
            <a:spLocks noChangeArrowheads="1"/>
          </p:cNvSpPr>
          <p:nvPr/>
        </p:nvSpPr>
        <p:spPr bwMode="auto">
          <a:xfrm>
            <a:off x="3023877" y="3402666"/>
            <a:ext cx="6019597" cy="461665"/>
          </a:xfrm>
          <a:prstGeom prst="rect">
            <a:avLst/>
          </a:prstGeom>
          <a:noFill/>
          <a:ln w="12700">
            <a:noFill/>
            <a:miter lim="800000"/>
            <a:headEnd type="none" w="lg" len="med"/>
            <a:tailEnd type="none" w="lg" len="med"/>
          </a:ln>
          <a:effectLst/>
        </p:spPr>
        <p:txBody>
          <a:bodyPr wrap="none">
            <a:spAutoFit/>
          </a:bodyPr>
          <a:lstStyle/>
          <a:p>
            <a:r>
              <a:rPr lang="en-US" sz="2400" dirty="0"/>
              <a:t>Exit to the sedimentation tank entrance channel</a:t>
            </a:r>
          </a:p>
        </p:txBody>
      </p:sp>
      <p:cxnSp>
        <p:nvCxnSpPr>
          <p:cNvPr id="1174" name="Elbow Connector 1164"/>
          <p:cNvCxnSpPr>
            <a:stCxn id="1173" idx="1"/>
            <a:endCxn id="1177" idx="0"/>
          </p:cNvCxnSpPr>
          <p:nvPr/>
        </p:nvCxnSpPr>
        <p:spPr bwMode="auto">
          <a:xfrm rot="10800000" flipV="1">
            <a:off x="610949" y="3633499"/>
            <a:ext cx="2412928" cy="711924"/>
          </a:xfrm>
          <a:prstGeom prst="curvedConnector2">
            <a:avLst/>
          </a:prstGeom>
          <a:noFill/>
          <a:ln w="12700" cap="flat" cmpd="sng" algn="ctr">
            <a:solidFill>
              <a:schemeClr val="tx1"/>
            </a:solidFill>
            <a:prstDash val="solid"/>
            <a:round/>
            <a:headEnd type="none" w="lg" len="med"/>
            <a:tailEnd type="arrow"/>
          </a:ln>
          <a:effectLst/>
        </p:spPr>
      </p:cxnSp>
      <p:sp>
        <p:nvSpPr>
          <p:cNvPr id="1177" name="Rectangle 1176"/>
          <p:cNvSpPr/>
          <p:nvPr/>
        </p:nvSpPr>
        <p:spPr bwMode="auto">
          <a:xfrm>
            <a:off x="428878" y="4345423"/>
            <a:ext cx="364141" cy="47743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79" name="Picture 2"/>
          <p:cNvPicPr>
            <a:picLocks noChangeAspect="1" noChangeArrowheads="1"/>
          </p:cNvPicPr>
          <p:nvPr/>
        </p:nvPicPr>
        <p:blipFill>
          <a:blip r:embed="rId7"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5"/>
          <p:cNvSpPr>
            <a:spLocks noGrp="1" noChangeArrowheads="1"/>
          </p:cNvSpPr>
          <p:nvPr>
            <p:ph type="title"/>
          </p:nvPr>
        </p:nvSpPr>
        <p:spPr>
          <a:effectLst/>
        </p:spPr>
        <p:txBody>
          <a:bodyPr/>
          <a:lstStyle/>
          <a:p>
            <a:r>
              <a:rPr lang="en-US" sz="4000" dirty="0"/>
              <a:t>Results of the CFD analysis and our model equations</a:t>
            </a:r>
          </a:p>
        </p:txBody>
      </p:sp>
      <p:sp>
        <p:nvSpPr>
          <p:cNvPr id="50194" name="Text Box 18"/>
          <p:cNvSpPr txBox="1">
            <a:spLocks noChangeArrowheads="1"/>
          </p:cNvSpPr>
          <p:nvPr/>
        </p:nvSpPr>
        <p:spPr bwMode="auto">
          <a:xfrm>
            <a:off x="207962" y="1954564"/>
            <a:ext cx="1831975" cy="1938992"/>
          </a:xfrm>
          <a:prstGeom prst="rect">
            <a:avLst/>
          </a:prstGeom>
          <a:noFill/>
          <a:ln w="12700">
            <a:noFill/>
            <a:miter lim="800000"/>
            <a:headEnd type="none" w="lg" len="med"/>
            <a:tailEnd type="none" w="lg" len="med"/>
          </a:ln>
          <a:effectLst/>
        </p:spPr>
        <p:txBody>
          <a:bodyPr>
            <a:spAutoFit/>
          </a:bodyPr>
          <a:lstStyle/>
          <a:p>
            <a:r>
              <a:rPr lang="en-US" sz="2400" i="1" dirty="0">
                <a:latin typeface="Symbol" pitchFamily="18" charset="2"/>
              </a:rPr>
              <a:t>e</a:t>
            </a:r>
            <a:r>
              <a:rPr lang="en-US" sz="2400" dirty="0"/>
              <a:t> is more uniform when </a:t>
            </a:r>
            <a:r>
              <a:rPr lang="en-US" sz="2400" i="1" dirty="0"/>
              <a:t>H</a:t>
            </a:r>
            <a:r>
              <a:rPr lang="en-US" sz="2400" dirty="0"/>
              <a:t>/</a:t>
            </a:r>
            <a:r>
              <a:rPr lang="en-US" sz="2400" i="1" dirty="0"/>
              <a:t>S</a:t>
            </a:r>
            <a:r>
              <a:rPr lang="en-US" sz="2400" dirty="0"/>
              <a:t> is between 3 and 6.</a:t>
            </a:r>
          </a:p>
        </p:txBody>
      </p:sp>
      <p:sp>
        <p:nvSpPr>
          <p:cNvPr id="50195" name="Line 19"/>
          <p:cNvSpPr>
            <a:spLocks noChangeShapeType="1"/>
          </p:cNvSpPr>
          <p:nvPr/>
        </p:nvSpPr>
        <p:spPr bwMode="auto">
          <a:xfrm>
            <a:off x="1634344" y="3316406"/>
            <a:ext cx="1664333" cy="125559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pic>
        <p:nvPicPr>
          <p:cNvPr id="4" name="Picture 13"/>
          <p:cNvPicPr>
            <a:picLocks noChangeAspect="1" noChangeArrowheads="1"/>
          </p:cNvPicPr>
          <p:nvPr/>
        </p:nvPicPr>
        <p:blipFill>
          <a:blip r:embed="rId8" cstate="print"/>
          <a:srcRect/>
          <a:stretch>
            <a:fillRect/>
          </a:stretch>
        </p:blipFill>
        <p:spPr bwMode="auto">
          <a:xfrm>
            <a:off x="2921149" y="2552551"/>
            <a:ext cx="4019550" cy="2867025"/>
          </a:xfrm>
          <a:prstGeom prst="rect">
            <a:avLst/>
          </a:prstGeom>
          <a:noFill/>
          <a:ln w="9525">
            <a:noFill/>
            <a:miter lim="800000"/>
            <a:headEnd/>
            <a:tailEnd/>
          </a:ln>
          <a:effectLst/>
        </p:spPr>
      </p:pic>
      <p:pic>
        <p:nvPicPr>
          <p:cNvPr id="11" name="Picture 343"/>
          <p:cNvPicPr>
            <a:picLocks noChangeArrowheads="1"/>
          </p:cNvPicPr>
          <p:nvPr/>
        </p:nvPicPr>
        <p:blipFill>
          <a:blip r:embed="rId9" cstate="screen"/>
          <a:srcRect/>
          <a:stretch>
            <a:fillRect/>
          </a:stretch>
        </p:blipFill>
        <p:spPr bwMode="auto">
          <a:xfrm>
            <a:off x="8492836" y="0"/>
            <a:ext cx="651164" cy="6016191"/>
          </a:xfrm>
          <a:prstGeom prst="rect">
            <a:avLst/>
          </a:prstGeom>
          <a:noFill/>
          <a:ln w="0">
            <a:noFill/>
            <a:miter lim="800000"/>
            <a:headEnd/>
            <a:tailEnd/>
          </a:ln>
        </p:spPr>
      </p:pic>
      <p:cxnSp>
        <p:nvCxnSpPr>
          <p:cNvPr id="14" name="Straight Connector 13"/>
          <p:cNvCxnSpPr/>
          <p:nvPr/>
        </p:nvCxnSpPr>
        <p:spPr bwMode="auto">
          <a:xfrm flipV="1">
            <a:off x="3657600" y="2391287"/>
            <a:ext cx="0" cy="2477588"/>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Arrow Connector 15"/>
          <p:cNvCxnSpPr/>
          <p:nvPr/>
        </p:nvCxnSpPr>
        <p:spPr bwMode="auto">
          <a:xfrm flipV="1">
            <a:off x="5882185" y="2444065"/>
            <a:ext cx="414112" cy="872341"/>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7" name="TextBox 16"/>
              <p:cNvSpPr txBox="1"/>
              <p:nvPr/>
            </p:nvSpPr>
            <p:spPr>
              <a:xfrm>
                <a:off x="211955" y="4327476"/>
                <a:ext cx="1958421" cy="523220"/>
              </a:xfrm>
              <a:prstGeom prst="rect">
                <a:avLst/>
              </a:prstGeom>
              <a:noFill/>
            </p:spPr>
            <p:txBody>
              <a:bodyPr wrap="none" rtlCol="0">
                <a:spAutoFit/>
              </a:bodyPr>
              <a:lstStyle/>
              <a:p>
                <a:r>
                  <a:rPr lang="en-US" dirty="0"/>
                  <a:t>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a:t>
                </a:r>
              </a:p>
            </p:txBody>
          </p:sp>
        </mc:Choice>
        <mc:Fallback xmlns="">
          <p:sp>
            <p:nvSpPr>
              <p:cNvPr id="17" name="TextBox 16"/>
              <p:cNvSpPr txBox="1">
                <a:spLocks noRot="1" noChangeAspect="1" noMove="1" noResize="1" noEditPoints="1" noAdjustHandles="1" noChangeArrowheads="1" noChangeShapeType="1" noTextEdit="1"/>
              </p:cNvSpPr>
              <p:nvPr/>
            </p:nvSpPr>
            <p:spPr>
              <a:xfrm>
                <a:off x="211955" y="4327476"/>
                <a:ext cx="1958421" cy="523220"/>
              </a:xfrm>
              <a:prstGeom prst="rect">
                <a:avLst/>
              </a:prstGeom>
              <a:blipFill>
                <a:blip r:embed="rId10"/>
                <a:stretch>
                  <a:fillRect l="-6542" t="-12791" r="-5296"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4749" y="5419576"/>
                <a:ext cx="6509154" cy="830997"/>
              </a:xfrm>
              <a:prstGeom prst="rect">
                <a:avLst/>
              </a:prstGeom>
              <a:noFill/>
            </p:spPr>
            <p:txBody>
              <a:bodyPr wrap="none" rtlCol="0">
                <a:spAutoFit/>
              </a:bodyPr>
              <a:lstStyle/>
              <a:p>
                <a:r>
                  <a:rPr lang="en-US" sz="2400" dirty="0"/>
                  <a:t>Prior to 2015 all AguaClara designs had an H/S &gt;5.</a:t>
                </a:r>
              </a:p>
              <a:p>
                <a:r>
                  <a:rPr lang="en-US" sz="2400" dirty="0"/>
                  <a:t>Future designs will have 3&lt;</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oMath>
                </a14:m>
                <a:r>
                  <a:rPr lang="en-US" sz="2400" dirty="0"/>
                  <a:t>&lt;6</a:t>
                </a:r>
              </a:p>
            </p:txBody>
          </p:sp>
        </mc:Choice>
        <mc:Fallback xmlns="">
          <p:sp>
            <p:nvSpPr>
              <p:cNvPr id="3" name="TextBox 2"/>
              <p:cNvSpPr txBox="1">
                <a:spLocks noRot="1" noChangeAspect="1" noMove="1" noResize="1" noEditPoints="1" noAdjustHandles="1" noChangeArrowheads="1" noChangeShapeType="1" noTextEdit="1"/>
              </p:cNvSpPr>
              <p:nvPr/>
            </p:nvSpPr>
            <p:spPr>
              <a:xfrm>
                <a:off x="504749" y="5419576"/>
                <a:ext cx="6509154" cy="830997"/>
              </a:xfrm>
              <a:prstGeom prst="rect">
                <a:avLst/>
              </a:prstGeom>
              <a:blipFill rotWithShape="1">
                <a:blip r:embed="rId15"/>
                <a:stretch>
                  <a:fillRect l="-1498" t="-25000" r="-468" b="-107353"/>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16">
            <a:extLst>
              <a:ext uri="{28A0092B-C50C-407E-A947-70E740481C1C}">
                <a14:useLocalDpi xmlns:a14="http://schemas.microsoft.com/office/drawing/2010/main" val="0"/>
              </a:ext>
            </a:extLst>
          </a:blip>
          <a:stretch>
            <a:fillRect/>
          </a:stretch>
        </p:blipFill>
        <p:spPr>
          <a:xfrm>
            <a:off x="2086104" y="1756992"/>
            <a:ext cx="1547381" cy="568836"/>
          </a:xfrm>
          <a:prstGeom prst="rect">
            <a:avLst/>
          </a:prstGeom>
        </p:spPr>
      </p:pic>
      <p:pic>
        <p:nvPicPr>
          <p:cNvPr id="23" name="Picture 22"/>
          <p:cNvPicPr>
            <a:picLocks noChangeAspect="1"/>
          </p:cNvPicPr>
          <p:nvPr>
            <p:custDataLst>
              <p:tags r:id="rId2"/>
            </p:custDataLst>
          </p:nvPr>
        </p:nvPicPr>
        <p:blipFill>
          <a:blip r:embed="rId17">
            <a:extLst>
              <a:ext uri="{28A0092B-C50C-407E-A947-70E740481C1C}">
                <a14:useLocalDpi xmlns:a14="http://schemas.microsoft.com/office/drawing/2010/main" val="0"/>
              </a:ext>
            </a:extLst>
          </a:blip>
          <a:stretch>
            <a:fillRect/>
          </a:stretch>
        </p:blipFill>
        <p:spPr>
          <a:xfrm>
            <a:off x="4123650" y="1746622"/>
            <a:ext cx="4197685" cy="492016"/>
          </a:xfrm>
          <a:prstGeom prst="rect">
            <a:avLst/>
          </a:prstGeom>
        </p:spPr>
      </p:pic>
      <p:pic>
        <p:nvPicPr>
          <p:cNvPr id="22" name="Picture 21"/>
          <p:cNvPicPr>
            <a:picLocks noChangeAspect="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a:xfrm>
            <a:off x="270990" y="4057868"/>
            <a:ext cx="1340698" cy="294478"/>
          </a:xfrm>
          <a:prstGeom prst="rect">
            <a:avLst/>
          </a:prstGeom>
        </p:spPr>
      </p:pic>
      <p:pic>
        <p:nvPicPr>
          <p:cNvPr id="24" name="Picture 23"/>
          <p:cNvPicPr>
            <a:picLocks noChangeAspect="1"/>
          </p:cNvPicPr>
          <p:nvPr>
            <p:custDataLst>
              <p:tags r:id="rId4"/>
            </p:custDataLst>
          </p:nvPr>
        </p:nvPicPr>
        <p:blipFill>
          <a:blip r:embed="rId19">
            <a:extLst>
              <a:ext uri="{28A0092B-C50C-407E-A947-70E740481C1C}">
                <a14:useLocalDpi xmlns:a14="http://schemas.microsoft.com/office/drawing/2010/main" val="0"/>
              </a:ext>
            </a:extLst>
          </a:blip>
          <a:stretch>
            <a:fillRect/>
          </a:stretch>
        </p:blipFill>
        <p:spPr>
          <a:xfrm>
            <a:off x="207962" y="4997923"/>
            <a:ext cx="3215479" cy="407880"/>
          </a:xfrm>
          <a:prstGeom prst="rect">
            <a:avLst/>
          </a:prstGeom>
        </p:spPr>
      </p:pic>
      <p:pic>
        <p:nvPicPr>
          <p:cNvPr id="29" name="Picture 28"/>
          <p:cNvPicPr>
            <a:picLocks noChangeAspect="1"/>
          </p:cNvPicPr>
          <p:nvPr>
            <p:custDataLst>
              <p:tags r:id="rId5"/>
            </p:custDataLst>
          </p:nvPr>
        </p:nvPicPr>
        <p:blipFill>
          <a:blip r:embed="rId20">
            <a:extLst>
              <a:ext uri="{28A0092B-C50C-407E-A947-70E740481C1C}">
                <a14:useLocalDpi xmlns:a14="http://schemas.microsoft.com/office/drawing/2010/main" val="0"/>
              </a:ext>
            </a:extLst>
          </a:blip>
          <a:stretch>
            <a:fillRect/>
          </a:stretch>
        </p:blipFill>
        <p:spPr>
          <a:xfrm>
            <a:off x="2302520" y="3122068"/>
            <a:ext cx="751742" cy="294478"/>
          </a:xfrm>
          <a:prstGeom prst="rect">
            <a:avLst/>
          </a:prstGeom>
        </p:spPr>
      </p:pic>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effectLst/>
        </p:spPr>
        <p:txBody>
          <a:bodyPr/>
          <a:lstStyle/>
          <a:p>
            <a:r>
              <a:rPr lang="en-US" dirty="0"/>
              <a:t>Design Considerations</a:t>
            </a:r>
          </a:p>
        </p:txBody>
      </p:sp>
      <p:sp>
        <p:nvSpPr>
          <p:cNvPr id="68611" name="Rectangle 3"/>
          <p:cNvSpPr>
            <a:spLocks noGrp="1" noChangeArrowheads="1"/>
          </p:cNvSpPr>
          <p:nvPr>
            <p:ph idx="1"/>
          </p:nvPr>
        </p:nvSpPr>
        <p:spPr/>
        <p:txBody>
          <a:bodyPr/>
          <a:lstStyle/>
          <a:p>
            <a:pPr>
              <a:lnSpc>
                <a:spcPct val="80000"/>
              </a:lnSpc>
            </a:pPr>
            <a:r>
              <a:rPr lang="en-US" sz="2800" dirty="0"/>
              <a:t>The length of the flocculator channels matches the length of the sedimentation tank (thus far…)</a:t>
            </a:r>
          </a:p>
          <a:p>
            <a:pPr>
              <a:lnSpc>
                <a:spcPct val="80000"/>
              </a:lnSpc>
            </a:pPr>
            <a:r>
              <a:rPr lang="en-US" sz="2800" dirty="0"/>
              <a:t>Width of the flocculation channel?</a:t>
            </a:r>
          </a:p>
          <a:p>
            <a:pPr lvl="1">
              <a:lnSpc>
                <a:spcPct val="80000"/>
              </a:lnSpc>
            </a:pPr>
            <a:r>
              <a:rPr lang="en-US" dirty="0"/>
              <a:t>Minimum? ________________</a:t>
            </a:r>
          </a:p>
          <a:p>
            <a:pPr lvl="1">
              <a:lnSpc>
                <a:spcPct val="80000"/>
              </a:lnSpc>
            </a:pPr>
            <a:r>
              <a:rPr lang="en-US" dirty="0"/>
              <a:t>Material limitations (polycarbonate or concrete)</a:t>
            </a:r>
          </a:p>
          <a:p>
            <a:pPr lvl="1">
              <a:lnSpc>
                <a:spcPct val="80000"/>
              </a:lnSpc>
            </a:pPr>
            <a:r>
              <a:rPr lang="en-US" dirty="0"/>
              <a:t>Vary to optimize flocculation </a:t>
            </a:r>
            <a:br>
              <a:rPr lang="en-US" dirty="0"/>
            </a:br>
            <a:r>
              <a:rPr lang="en-US" dirty="0"/>
              <a:t>efficiency (function of geometry)</a:t>
            </a:r>
          </a:p>
          <a:p>
            <a:pPr>
              <a:lnSpc>
                <a:spcPct val="80000"/>
              </a:lnSpc>
            </a:pPr>
            <a:r>
              <a:rPr lang="en-US" sz="2800" dirty="0"/>
              <a:t>Need to determine</a:t>
            </a:r>
          </a:p>
          <a:p>
            <a:pPr lvl="1">
              <a:lnSpc>
                <a:spcPct val="80000"/>
              </a:lnSpc>
            </a:pPr>
            <a:r>
              <a:rPr lang="en-US" dirty="0"/>
              <a:t>Head loss</a:t>
            </a:r>
          </a:p>
          <a:p>
            <a:pPr lvl="1">
              <a:lnSpc>
                <a:spcPct val="80000"/>
              </a:lnSpc>
            </a:pPr>
            <a:r>
              <a:rPr lang="en-US" dirty="0"/>
              <a:t>Residence time</a:t>
            </a:r>
          </a:p>
          <a:p>
            <a:pPr lvl="1">
              <a:lnSpc>
                <a:spcPct val="80000"/>
              </a:lnSpc>
            </a:pPr>
            <a:r>
              <a:rPr lang="en-US" dirty="0"/>
              <a:t>Baffle spacing</a:t>
            </a:r>
          </a:p>
          <a:p>
            <a:pPr lvl="1">
              <a:lnSpc>
                <a:spcPct val="80000"/>
              </a:lnSpc>
            </a:pPr>
            <a:r>
              <a:rPr lang="en-US" dirty="0"/>
              <a:t>Number of baffles</a:t>
            </a:r>
          </a:p>
        </p:txBody>
      </p:sp>
      <p:sp>
        <p:nvSpPr>
          <p:cNvPr id="10" name="TextBox 9"/>
          <p:cNvSpPr txBox="1"/>
          <p:nvPr/>
        </p:nvSpPr>
        <p:spPr>
          <a:xfrm>
            <a:off x="3028208" y="2711718"/>
            <a:ext cx="2148345" cy="523220"/>
          </a:xfrm>
          <a:prstGeom prst="rect">
            <a:avLst/>
          </a:prstGeom>
          <a:noFill/>
        </p:spPr>
        <p:txBody>
          <a:bodyPr wrap="none" rtlCol="0">
            <a:spAutoFit/>
          </a:bodyPr>
          <a:lstStyle/>
          <a:p>
            <a:r>
              <a:rPr lang="en-US" dirty="0">
                <a:solidFill>
                  <a:schemeClr val="accent4"/>
                </a:solidFill>
              </a:rPr>
              <a:t>Human width</a:t>
            </a:r>
          </a:p>
        </p:txBody>
      </p:sp>
      <p:pic>
        <p:nvPicPr>
          <p:cNvPr id="2234370" name="Picture 2"/>
          <p:cNvPicPr>
            <a:picLocks noChangeAspect="1" noChangeArrowheads="1"/>
          </p:cNvPicPr>
          <p:nvPr/>
        </p:nvPicPr>
        <p:blipFill>
          <a:blip r:embed="rId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5858635" y="4012797"/>
            <a:ext cx="3285366" cy="284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Design Considerations</a:t>
            </a:r>
          </a:p>
        </p:txBody>
      </p:sp>
      <p:sp>
        <p:nvSpPr>
          <p:cNvPr id="3" name="Content Placeholder 2"/>
          <p:cNvSpPr>
            <a:spLocks noGrp="1"/>
          </p:cNvSpPr>
          <p:nvPr>
            <p:ph idx="1"/>
          </p:nvPr>
        </p:nvSpPr>
        <p:spPr/>
        <p:txBody>
          <a:bodyPr/>
          <a:lstStyle/>
          <a:p>
            <a:r>
              <a:rPr lang="en-US" dirty="0"/>
              <a:t>Even number of channels for AguaClara design (to keep chemical dose controller near stock tanks), but this may change if flocculators get smaller</a:t>
            </a:r>
          </a:p>
          <a:p>
            <a:r>
              <a:rPr lang="en-US" dirty="0"/>
              <a:t>Even or odd number of baffles depending on channel inlet and outlet conditions</a:t>
            </a:r>
          </a:p>
          <a:p>
            <a:r>
              <a:rPr lang="en-US" dirty="0"/>
              <a:t>Begin with the energy source for the turbulence that creates shear that creates collisions: head loss for a baffle</a:t>
            </a:r>
          </a:p>
        </p:txBody>
      </p:sp>
    </p:spTree>
    <p:extLst>
      <p:ext uri="{BB962C8B-B14F-4D97-AF65-F5344CB8AC3E}">
        <p14:creationId xmlns:p14="http://schemas.microsoft.com/office/powerpoint/2010/main" val="127419381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4290689" y="3621339"/>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2786" y="1931663"/>
            <a:ext cx="3869902" cy="16896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t>
            </a:r>
            <a:r>
              <a:rPr lang="en-US" i="1" dirty="0">
                <a:latin typeface="Symbol" pitchFamily="18" charset="2"/>
              </a:rPr>
              <a:t>P</a:t>
            </a:r>
            <a:r>
              <a:rPr lang="en-US" i="1" baseline="-25000" dirty="0"/>
              <a:t>VC</a:t>
            </a:r>
            <a:r>
              <a:rPr lang="en-US" dirty="0"/>
              <a:t> ) Conclusions </a:t>
            </a:r>
          </a:p>
        </p:txBody>
      </p:sp>
      <p:sp>
        <p:nvSpPr>
          <p:cNvPr id="3" name="Content Placeholder 2"/>
          <p:cNvSpPr>
            <a:spLocks noGrp="1"/>
          </p:cNvSpPr>
          <p:nvPr>
            <p:ph idx="1"/>
          </p:nvPr>
        </p:nvSpPr>
        <p:spPr>
          <a:xfrm>
            <a:off x="457200" y="1600200"/>
            <a:ext cx="7464903" cy="4525963"/>
          </a:xfrm>
        </p:spPr>
        <p:txBody>
          <a:bodyPr/>
          <a:lstStyle/>
          <a:p>
            <a:r>
              <a:rPr lang="en-US" dirty="0"/>
              <a:t>Draw the most extreme streamline through the transition and determine the total change in direction</a:t>
            </a:r>
          </a:p>
          <a:p>
            <a:r>
              <a:rPr lang="en-US" dirty="0"/>
              <a:t>If the change in direction for most of the fluid is 90°, then the </a:t>
            </a:r>
            <a:r>
              <a:rPr lang="en-US" i="1" dirty="0">
                <a:latin typeface="Symbol" pitchFamily="18" charset="2"/>
              </a:rPr>
              <a:t>P</a:t>
            </a:r>
            <a:r>
              <a:rPr lang="en-US" i="1" baseline="-25000" dirty="0"/>
              <a:t>VC</a:t>
            </a:r>
            <a:r>
              <a:rPr lang="en-US" dirty="0"/>
              <a:t> is approximately 0.62</a:t>
            </a:r>
          </a:p>
          <a:p>
            <a:r>
              <a:rPr lang="en-US" dirty="0"/>
              <a:t>If the change in direction for most of the fluid is 180°, then the </a:t>
            </a:r>
            <a:r>
              <a:rPr lang="en-US" i="1" dirty="0">
                <a:latin typeface="Symbol" pitchFamily="18" charset="2"/>
              </a:rPr>
              <a:t>P</a:t>
            </a:r>
            <a:r>
              <a:rPr lang="en-US" i="1" baseline="-25000" dirty="0"/>
              <a:t>VC</a:t>
            </a:r>
            <a:r>
              <a:rPr lang="en-US" dirty="0"/>
              <a:t> is approximately 0.62</a:t>
            </a:r>
            <a:r>
              <a:rPr lang="en-US" baseline="30000" dirty="0"/>
              <a:t>2</a:t>
            </a:r>
            <a:r>
              <a:rPr lang="en-US" dirty="0"/>
              <a:t>=0.384</a:t>
            </a:r>
          </a:p>
        </p:txBody>
      </p:sp>
      <p:grpSp>
        <p:nvGrpSpPr>
          <p:cNvPr id="14" name="Group 13"/>
          <p:cNvGrpSpPr/>
          <p:nvPr/>
        </p:nvGrpSpPr>
        <p:grpSpPr>
          <a:xfrm>
            <a:off x="8059667" y="1462310"/>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 }$$&#10;&#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38.5333"/>
  <p:tag name="ORIGINALWIDTH" val="824.3651"/>
  <p:tag name="LATEXADDIN" val="\documentclass{article}&#10;\usepackage{amsmath}&#10;\pagestyle{empty}&#10;\begin{document}&#10;&#10;$\bar G\theta  = \frac{3}{2}\frac{{\left( {{\Lambda ^2} - \Lambda _0^2} \right)}}{{k\pi d_P^2\alpha }}$&#10;&#10;\end{document}"/>
  <p:tag name="IGUANATEXSIZE" val="24"/>
  <p:tag name="IGUANATEXCURSOR" val="184"/>
  <p:tag name="TRANSPARENCY" val="True"/>
  <p:tag name="FILENAME" val=""/>
  <p:tag name="LATEXENGINEID" val="1"/>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632.3383"/>
  <p:tag name="LATEXADDIN" val="\documentclass{article}&#10;\usepackage{amsmath}&#10;\pagestyle{empty}&#10;\begin{document}&#10;&#10;${g}{h_{Floc}} = {{\theta}\bar \varepsilon }$&#10;&#10;&#10;\end{document}"/>
  <p:tag name="IGUANATEXSIZE" val="24"/>
  <p:tag name="IGUANATEXCURSOR" val="125"/>
  <p:tag name="TRANSPARENCY" val="True"/>
  <p:tag name="FILENAME" val=""/>
  <p:tag name="LATEXENGINEID" val="1"/>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89.0264"/>
  <p:tag name="ORIGINALWIDTH" val="588.082"/>
  <p:tag name="LATEXADDIN" val="\documentclass{article}&#10;\usepackage{amsmath}&#10;\pagestyle{empty}&#10;\begin{document}&#10;&#10;$h_e = K_e\frac{V^2}{2g}$&#10;&#10;&#10;\end{document}"/>
  <p:tag name="IGUANATEXSIZE" val="24"/>
  <p:tag name="IGUANATEXCURSOR" val="106"/>
  <p:tag name="TRANSPARENCY" val="True"/>
  <p:tag name="FILENAME" val=""/>
  <p:tag name="LATEXENGINEID" val="1"/>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89.0264"/>
  <p:tag name="ORIGINALWIDTH" val="894.8749"/>
  <p:tag name="LATEXADDIN" val="\documentclass{article}&#10;\usepackage{amsmath}&#10;\pagestyle{empty}&#10;\begin{document}&#10;&#10;$h_{Floc} = \sum {K_e} \frac{V^2}{2g}$&#10;&#10;&#10;\end{document}"/>
  <p:tag name="IGUANATEXSIZE" val="24"/>
  <p:tag name="IGUANATEXCURSOR" val="80"/>
  <p:tag name="TRANSPARENCY" val="True"/>
  <p:tag name="FILENAME" val=""/>
  <p:tag name="LATEXENGINEID" val="1"/>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23.5312"/>
  <p:tag name="ORIGINALWIDTH" val="469.5655"/>
  <p:tag name="LATEXADDIN" val="\documentclass{article}&#10;\usepackage{amsmath}&#10;\pagestyle{empty}&#10;\begin{document}&#10;&#10;$\bar G = \sqrt {\frac{\bar \varepsilon }{\nu }}$&#10;&#10;&#10;\end{document}"/>
  <p:tag name="IGUANATEXSIZE" val="24"/>
  <p:tag name="IGUANATEXCURSOR" val="130"/>
  <p:tag name="TRANSPARENCY" val="True"/>
  <p:tag name="FILENAME" val=""/>
  <p:tag name="LATEXENGINEID" val="1"/>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7.265"/>
  <p:tag name="ORIGINALWIDTH" val="432.8104"/>
  <p:tag name="LATEXADDIN" val="\documentclass{article}&#10;\usepackage{amsmath}&#10;\pagestyle{empty}&#10;\begin{document}&#10;&#10;$\bar \varepsilon = {\nu }\bar G^2$&#10;&#10;&#10;\end{document}"/>
  <p:tag name="IGUANATEXSIZE" val="24"/>
  <p:tag name="IGUANATEXCURSOR" val="116"/>
  <p:tag name="TRANSPARENCY" val="True"/>
  <p:tag name="FILENAME" val=""/>
  <p:tag name="LATEXENGINEID" val="1"/>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83.0255"/>
  <p:tag name="ORIGINALWIDTH" val="747.8543"/>
  <p:tag name="LATEXADDIN" val="\documentclass{article}&#10;\usepackage{amsmath}&#10;\pagestyle{empty}&#10;\begin{document}&#10;&#10;${h_{Floc}} = \bar G\theta\frac{{\nu }\bar G }{g}$&#10;&#10;&#10;\end{document}"/>
  <p:tag name="IGUANATEXSIZE" val="24"/>
  <p:tag name="IGUANATEXCURSOR" val="107"/>
  <p:tag name="TRANSPARENCY" val="True"/>
  <p:tag name="FILENAME" val=""/>
  <p:tag name="LATEXENGINEID" val="1"/>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38.5333"/>
  <p:tag name="ORIGINALWIDTH" val="824.3651"/>
  <p:tag name="LATEXADDIN" val="\documentclass{article}&#10;\usepackage{amsmath}&#10;\pagestyle{empty}&#10;\begin{document}&#10;&#10;$\bar G\theta  = \frac{3}{2}\frac{{\left( {{\Lambda ^2} - \Lambda _0^2} \right)}}{{k\pi d_P^2\alpha }}$&#10;&#10;\end{document}"/>
  <p:tag name="IGUANATEXSIZE" val="24"/>
  <p:tag name="IGUANATEXCURSOR" val="184"/>
  <p:tag name="TRANSPARENCY" val="True"/>
  <p:tag name="FILENAME" val=""/>
  <p:tag name="LATEXENGINEID" val="1"/>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477.8167"/>
  <p:tag name="LATEXADDIN" val="\documentclass{article}&#10;\usepackage{amsmath}&#10;\pagestyle{empty}&#10;\begin{document}&#10;&#10;${g}{h_{e}} = {{\theta}\bar \varepsilon }$&#10;&#10;&#10;\end{document}"/>
  <p:tag name="IGUANATEXSIZE" val="24"/>
  <p:tag name="IGUANATEXCURSOR" val="90"/>
  <p:tag name="TRANSPARENCY" val="True"/>
  <p:tag name="FILENAME" val=""/>
  <p:tag name="LATEXENGINEID" val="1"/>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pagestyle{empty}&#10;\begin{document}&#10;&#10;$$pC^\ast = \frac{3}{2}\log \left( \frac{2}{3} \pi k\frac{d_{Clay}^2}{\Lambda_0^2} \bar Gt \alpha + 1 \right) $$&#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23.5312"/>
  <p:tag name="ORIGINALWIDTH" val="469.5655"/>
  <p:tag name="LATEXADDIN" val="\documentclass{article}&#10;\usepackage{amsmath}&#10;\pagestyle{empty}&#10;\begin{document}&#10;&#10;$\bar G = \sqrt {\frac{\bar \varepsilon }{\nu }}$&#10;&#10;&#10;\end{document}"/>
  <p:tag name="IGUANATEXSIZE" val="24"/>
  <p:tag name="IGUANATEXCURSOR" val="130"/>
  <p:tag name="TRANSPARENCY" val="True"/>
  <p:tag name="FILENAME" val=""/>
  <p:tag name="LATEXENGINEID" val="1"/>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71.0239"/>
  <p:tag name="ORIGINALWIDTH" val="657.0917"/>
  <p:tag name="LATEXADDIN" val="\documentclass{article}&#10;\usepackage{amsmath}&#10;\pagestyle{empty}&#10;\begin{document}&#10;&#10;$gh_e = K_e\frac{V^2}{2}$&#10;&#10;&#10;\end{document}"/>
  <p:tag name="IGUANATEXSIZE" val="24"/>
  <p:tag name="IGUANATEXCURSOR" val="80"/>
  <p:tag name="TRANSPARENCY" val="True"/>
  <p:tag name="FILENAME" val=""/>
  <p:tag name="LATEXENGINEID" val="1"/>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54.5216"/>
  <p:tag name="ORIGINALWIDTH" val="405.0565"/>
  <p:tag name="LATEXADDIN" val="\documentclass{article}&#10;\usepackage{amsmath}&#10;\pagestyle{empty}&#10;\begin{document}&#10;&#10;$\bar V  = \frac{H_e}{\theta}$&#10;&#10;&#10;\end{document}"/>
  <p:tag name="IGUANATEXSIZE" val="24"/>
  <p:tag name="IGUANATEXCURSOR" val="109"/>
  <p:tag name="TRANSPARENCY" val="True"/>
  <p:tag name="FILENAME" val=""/>
  <p:tag name="LATEXENGINEID" val="1"/>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61.2725"/>
  <p:tag name="ORIGINALWIDTH" val="447.8125"/>
  <p:tag name="LATEXADDIN" val="\documentclass{article}&#10;\usepackage{amsmath}&#10;\pagestyle{empty}&#10;\begin{document}&#10;&#10;$\bar V = \frac{Q}{{WS}}$&#10;&#10;&#10;\end{document}"/>
  <p:tag name="IGUANATEXSIZE" val="24"/>
  <p:tag name="IGUANATEXCURSOR" val="106"/>
  <p:tag name="TRANSPARENCY" val="True"/>
  <p:tag name="FILENAME" val=""/>
  <p:tag name="LATEXENGINEID" val="1"/>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89.0264"/>
  <p:tag name="ORIGINALWIDTH" val="588.082"/>
  <p:tag name="LATEXADDIN" val="\documentclass{article}&#10;\usepackage{amsmath}&#10;\pagestyle{empty}&#10;\begin{document}&#10;&#10;$h_e = K_e\frac{V^2}{2g}$&#10;&#10;&#10;\end{document}"/>
  <p:tag name="IGUANATEXSIZE" val="20"/>
  <p:tag name="IGUANATEXCURSOR" val="106"/>
  <p:tag name="TRANSPARENCY" val="True"/>
  <p:tag name="FILENAME" val=""/>
  <p:tag name="LATEXENGINEID" val="1"/>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83.0255"/>
  <p:tag name="ORIGINALWIDTH" val="747.8543"/>
  <p:tag name="LATEXADDIN" val="\documentclass{article}&#10;\usepackage{amsmath}&#10;\pagestyle{empty}&#10;\begin{document}&#10;&#10;${h_{Floc}} = \bar G\theta\frac{{\nu }\bar G }{g}$&#10;&#10;&#10;\end{document}"/>
  <p:tag name="IGUANATEXSIZE" val="20"/>
  <p:tag name="IGUANATEXCURSOR" val="107"/>
  <p:tag name="TRANSPARENCY" val="True"/>
  <p:tag name="FILENAME" val=""/>
  <p:tag name="LATEXENGINEID" val="1"/>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23.5312"/>
  <p:tag name="ORIGINALWIDTH" val="572.3298"/>
  <p:tag name="LATEXADDIN" val="\documentclass{article}&#10;\usepackage{amsmath}&#10;\pagestyle{empty}&#10;\begin{document}&#10;&#10;$\bar G = \sqrt {\frac{g{h_e}}{\theta \nu }} $&#10;&#10;&#10;\end{document}"/>
  <p:tag name="IGUANATEXSIZE" val="20"/>
  <p:tag name="IGUANATEXCURSOR" val="118"/>
  <p:tag name="TRANSPARENCY" val="True"/>
  <p:tag name="FILENAME" val=""/>
  <p:tag name="LATEXENGINEID" val="1"/>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16.7802"/>
  <p:tag name="ORIGINALWIDTH" val="569.3295"/>
  <p:tag name="LATEXADDIN" val="\documentclass{article}&#10;\usepackage{amsmath}&#10;\pagestyle{empty}&#10;\begin{document}&#10;&#10;$\bar G = \frac{{g{h_{Floc}}}}{{\left( {\bar G\theta } \right)\nu }}$&#10;&#10;&#10;\end{document}"/>
  <p:tag name="IGUANATEXSIZE" val="20"/>
  <p:tag name="IGUANATEXCURSOR" val="150"/>
  <p:tag name="TRANSPARENCY" val="True"/>
  <p:tag name="FILENAME" val=""/>
  <p:tag name="LATEXENGINEID" val="1"/>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23.5312"/>
  <p:tag name="ORIGINALWIDTH" val="684.0955"/>
  <p:tag name="LATEXADDIN" val="\documentclass{article}&#10;\usepackage{amsmath}&#10;\pagestyle{empty}&#10;\begin{document}&#10;&#10;$\bar G\theta  = \sqrt {\frac{{g{h_e}\theta }}{\nu }} $&#10;&#10;&#10;\end{document}"/>
  <p:tag name="IGUANATEXSIZE" val="20"/>
  <p:tag name="IGUANATEXCURSOR" val="136"/>
  <p:tag name="TRANSPARENCY" val="True"/>
  <p:tag name="FILENAME" val=""/>
  <p:tag name="LATEXENGINEID" val="1"/>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55.2717"/>
  <p:tag name="ORIGINALWIDTH" val="366.0511"/>
  <p:tag name="LATEXADDIN" val="\documentclass{article}&#10;\usepackage{amsmath}&#10;\pagestyle{empty}&#10;\begin{document}&#10;&#10;$\theta = \frac{{G\theta }}{G} $&#10;&#10;&#10;\end{document}"/>
  <p:tag name="IGUANATEXSIZE" val="20"/>
  <p:tag name="IGUANATEXCURSOR" val="82"/>
  <p:tag name="TRANSPARENCY" val="True"/>
  <p:tag name="FILENAME" val=""/>
  <p:tag name="LATEXENGINEID" val="1"/>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10;$$\left( \frac{\varepsilon}{\nu} \right)^\frac{1}{2}$$&#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55.2717"/>
  <p:tag name="ORIGINALWIDTH" val="366.0511"/>
  <p:tag name="LATEXADDIN" val="\documentclass{article}&#10;\usepackage{amsmath}&#10;\pagestyle{empty}&#10;\begin{document}&#10;&#10;$\theta = \frac{{G\theta }}{G} $&#10;&#10;&#10;\end{document}"/>
  <p:tag name="IGUANATEXSIZE" val="20"/>
  <p:tag name="IGUANATEXCURSOR" val="82"/>
  <p:tag name="TRANSPARENCY" val="True"/>
  <p:tag name="FILENAME" val=""/>
  <p:tag name="LATEXENGINEID" val="1"/>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7.265"/>
  <p:tag name="ORIGINALWIDTH" val="432.8104"/>
  <p:tag name="LATEXADDIN" val="\documentclass{article}&#10;\usepackage{amsmath}&#10;\pagestyle{empty}&#10;\begin{document}&#10;&#10;$\bar \varepsilon  = \nu {\bar G^2}$&#10;&#10;&#10;\end{document}"/>
  <p:tag name="IGUANATEXSIZE" val="24"/>
  <p:tag name="IGUANATEXCURSOR" val="117"/>
  <p:tag name="TRANSPARENCY" val="True"/>
  <p:tag name="FILENAME" val=""/>
  <p:tag name="LATEXENGINEID" val="1"/>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71.7739"/>
  <p:tag name="ORIGINALWIDTH" val="604.5844"/>
  <p:tag name="LATEXADDIN" val="\documentclass{article}&#10;\usepackage{amsmath}&#10;\pagestyle{empty}&#10;\begin{document}&#10;&#10;$\bar \varepsilon  = {K_e}\frac{{\bar V}^2}{2}\frac{1}{\theta }$&#10;&#10;&#10;\end{document}"/>
  <p:tag name="IGUANATEXSIZE" val="24"/>
  <p:tag name="IGUANATEXCURSOR" val="145"/>
  <p:tag name="TRANSPARENCY" val="True"/>
  <p:tag name="FILENAME" val=""/>
  <p:tag name="LATEXENGINEID" val="1"/>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60.5224"/>
  <p:tag name="ORIGINALWIDTH" val="368.3014"/>
  <p:tag name="LATEXADDIN" val="\documentclass{article}&#10;\usepackage{amsmath}&#10;\pagestyle{empty}&#10;\begin{document}&#10;&#10;$\theta  = \frac{H_e}{\bar V}$&#10;&#10;&#10;\end{document}"/>
  <p:tag name="IGUANATEXSIZE" val="24"/>
  <p:tag name="IGUANATEXCURSOR" val="111"/>
  <p:tag name="TRANSPARENCY" val="True"/>
  <p:tag name="FILENAME" val=""/>
  <p:tag name="LATEXENGINEID" val="1"/>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86.026"/>
  <p:tag name="ORIGINALWIDTH" val="658.5919"/>
  <p:tag name="LATEXADDIN" val="\documentclass{article}&#10;\usepackage{amsmath}&#10;\pagestyle{empty}&#10;\begin{document}&#10;&#10;$\nu {\bar G^2} = \frac{{{K_e}{\bar V^3}}}{{2{H_e}}}$&#10;&#10;&#10;\end{document}"/>
  <p:tag name="IGUANATEXSIZE" val="24"/>
  <p:tag name="IGUANATEXCURSOR" val="117"/>
  <p:tag name="TRANSPARENCY" val="True"/>
  <p:tag name="FILENAME" val=""/>
  <p:tag name="LATEXENGINEID" val="1"/>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61.2725"/>
  <p:tag name="ORIGINALWIDTH" val="447.8125"/>
  <p:tag name="LATEXADDIN" val="\documentclass{article}&#10;\usepackage{amsmath}&#10;\pagestyle{empty}&#10;\begin{document}&#10;&#10;$\bar V = \frac{Q}{{WS}}$&#10;&#10;&#10;\end{document}"/>
  <p:tag name="IGUANATEXSIZE" val="24"/>
  <p:tag name="IGUANATEXCURSOR" val="106"/>
  <p:tag name="TRANSPARENCY" val="True"/>
  <p:tag name="FILENAME" val=""/>
  <p:tag name="LATEXENGINEID" val="1"/>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50.535"/>
  <p:tag name="ORIGINALWIDTH" val="988.6379"/>
  <p:tag name="LATEXADDIN" val="\documentclass{article}&#10;\usepackage{amsmath}&#10;\pagestyle{empty}&#10;\begin{document}&#10;&#10;$\nu {\bar G^2} = \frac{{{K_e}}}{{2{H_e}}}{\left( {\frac{Q}{{WS}}} \right)^3}$&#10;&#10;&#10;\end{document}"/>
  <p:tag name="IGUANATEXSIZE" val="24"/>
  <p:tag name="IGUANATEXCURSOR" val="159"/>
  <p:tag name="TRANSPARENCY" val="True"/>
  <p:tag name="FILENAME" val=""/>
  <p:tag name="LATEXENGINEID" val="1"/>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7.7916"/>
  <p:tag name="ORIGINALWIDTH" val="1056.897"/>
  <p:tag name="LATEXADDIN" val="\documentclass{article}&#10;\usepackage{amsmath}&#10;\pagestyle{empty}&#10;\begin{document}&#10;&#10;$\bar G = \sqrt {\frac{{{K_e}}}{{2\nu {H_e}}}{{\left( {\frac{Q}{{WS}}} \right)}^3}}$&#10;&#10;&#10;\end{document}"/>
  <p:tag name="IGUANATEXSIZE" val="24"/>
  <p:tag name="IGUANATEXCURSOR" val="165"/>
  <p:tag name="TRANSPARENCY" val="True"/>
  <p:tag name="FILENAME" val=""/>
  <p:tag name="LATEXENGINEID" val="1"/>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50.535"/>
  <p:tag name="ORIGINALWIDTH" val="988.6379"/>
  <p:tag name="LATEXADDIN" val="\documentclass{article}&#10;\usepackage{amsmath}&#10;\pagestyle{empty}&#10;\begin{document}&#10;&#10;$\nu {\bar G^2} = \frac{{{K_e}}}{{2{H_e}}}{\left( {\frac{Q}{{WS}}} \right)^3}$&#10;&#10;&#10;\end{document}"/>
  <p:tag name="IGUANATEXSIZE" val="24"/>
  <p:tag name="IGUANATEXCURSOR" val="159"/>
  <p:tag name="TRANSPARENCY" val="True"/>
  <p:tag name="FILENAME" val=""/>
  <p:tag name="LATEXENGINEID" val="1"/>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67.7874"/>
  <p:tag name="ORIGINALWIDTH" val="999.8895"/>
  <p:tag name="LATEXADDIN" val="\documentclass{article}&#10;\usepackage{amsmath}&#10;\pagestyle{empty}&#10;\begin{document}&#10;&#10;$W = \frac{Q}{S}{\left( {\frac{K_e}{2{H_e}\nu {{\bar G}^2}}} \right)^{\frac{1}{3}}}$&#10;&#10;&#10;\end{document}"/>
  <p:tag name="IGUANATEXSIZE" val="24"/>
  <p:tag name="IGUANATEXCURSOR" val="165"/>
  <p:tag name="TRANSPARENCY" val="True"/>
  <p:tag name="FILENAME" val=""/>
  <p:tag name="LATEXENGINEID" val="1"/>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10;$$v_r \approx \Lambda G$$&#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67.2733"/>
  <p:tag name="ORIGINALWIDTH" val="468.0654"/>
  <p:tag name="LATEXADDIN" val="\documentclass{article}&#10;\usepackage{amsmath}&#10;\pagestyle{empty}&#10;\begin{document}&#10;&#10;$S = \frac{H_e}{\Pi _{HS}}$&#10;&#10;&#10;\end{document}"/>
  <p:tag name="IGUANATEXSIZE" val="24"/>
  <p:tag name="IGUANATEXCURSOR" val="108"/>
  <p:tag name="TRANSPARENCY" val="True"/>
  <p:tag name="FILENAME" val=""/>
  <p:tag name="LATEXENGINEID" val="1"/>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67.7874"/>
  <p:tag name="ORIGINALWIDTH" val="1400.445"/>
  <p:tag name="LATEXADDIN" val="\documentclass{article}&#10;\usepackage{amsmath}&#10;\pagestyle{empty}&#10;\begin{document}&#10;&#10;${W_{Min}} = \frac{{\Pi _{HS}}Q}{H_e}{\left( {\frac{K_e}{2{H_e}\nu {\bar G}^2}} \right)^{\frac{1}{3}}}$&#10;&#10;\end{document}"/>
  <p:tag name="IGUANATEXSIZE" val="24"/>
  <p:tag name="IGUANATEXCURSOR" val="184"/>
  <p:tag name="TRANSPARENCY" val="True"/>
  <p:tag name="FILENAME" val=""/>
  <p:tag name="LATEXENGINEID" val="1"/>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8.015"/>
  <p:tag name="ORIGINALWIDTH" val="651.8409"/>
  <p:tag name="LATEXADDIN" val="\documentclass{article}&#10;\usepackage{amsmath}&#10;\pagestyle{empty}&#10;\begin{document}&#10;&#10;${H_e} = {\Pi _{HS}}S$&#10;&#10;&#10;\end{document}"/>
  <p:tag name="IGUANATEXSIZE" val="24"/>
  <p:tag name="IGUANATEXCURSOR" val="103"/>
  <p:tag name="TRANSPARENCY" val="True"/>
  <p:tag name="FILENAME" val=""/>
  <p:tag name="LATEXENGINEID" val="1"/>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0.535"/>
  <p:tag name="ORIGINALWIDTH" val="988.6379"/>
  <p:tag name="LATEXADDIN" val="\documentclass{article}&#10;\usepackage{amsmath}&#10;\pagestyle{empty}&#10;\begin{document}&#10;&#10;$\nu {\bar G^2} = \frac{{{K_e}}}{{2{H_e}}}{\left( {\frac{Q}{{WS}}} \right)^3}$&#10;&#10;&#10;\end{document}"/>
  <p:tag name="IGUANATEXSIZE" val="24"/>
  <p:tag name="IGUANATEXCURSOR" val="159"/>
  <p:tag name="TRANSPARENCY" val="True"/>
  <p:tag name="FILENAME" val=""/>
  <p:tag name="LATEXENGINEID" val="1"/>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55.2717"/>
  <p:tag name="ORIGINALWIDTH" val="561.0782"/>
  <p:tag name="LATEXADDIN" val="\documentclass{article}&#10;\usepackage{amsmath}&#10;\pagestyle{empty}&#10;\begin{document}&#10;&#10;${\Pi _{HS}} = \frac{{{H_e}}}{S}$&#10;&#10;&#10;\end{document}"/>
  <p:tag name="IGUANATEXSIZE" val="24"/>
  <p:tag name="IGUANATEXCURSOR" val="113"/>
  <p:tag name="TRANSPARENCY" val="True"/>
  <p:tag name="FILENAME" val=""/>
  <p:tag name="LATEXENGINEID" val="1"/>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08.5291"/>
  <p:tag name="ORIGINALWIDTH" val="655.5915"/>
  <p:tag name="LATEXADDIN" val="\documentclass{article}&#10;\usepackage{amsmath}&#10;\pagestyle{empty}&#10;\begin{document}&#10;&#10;$S = \frac{{H_{{e_{Max}}}}}{{\Pi _{H{S_{Max}}}}} $&#10;&#10;&#10;\end{document}"/>
  <p:tag name="IGUANATEXSIZE" val="24"/>
  <p:tag name="IGUANATEXCURSOR" val="127"/>
  <p:tag name="TRANSPARENCY" val="True"/>
  <p:tag name="FILENAME" val=""/>
  <p:tag name="LATEXENGINEID" val="1"/>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42.0477"/>
  <p:tag name="ORIGINALWIDTH" val="1669.733"/>
  <p:tag name="LATEXADDIN" val="\documentclass{article}&#10;\usepackage{amsmath}&#10;\pagestyle{empty}&#10;\begin{document}&#10;&#10;${H_{{e_{Max}}}} = {\left[ {\frac{{{K_e}}}{{2\nu {{\bar G}^2}}}{{\left( {\frac{{Q{\Pi _{H{S_{Max}}}}}}{W}} \right)}^3}} \right]^{\frac{1}{4}}}$&#10;&#10;&#10;\end{document}"/>
  <p:tag name="IGUANATEXSIZE" val="24"/>
  <p:tag name="IGUANATEXCURSOR" val="223"/>
  <p:tag name="TRANSPARENCY" val="True"/>
  <p:tag name="FILENAME" val=""/>
  <p:tag name="LATEXENGINEID" val="1"/>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88.2763"/>
  <p:tag name="ORIGINALWIDTH" val="831.116"/>
  <p:tag name="LATEXADDIN" val="\documentclass{article}&#10;\usepackage{amsmath}&#10;\pagestyle{empty}&#10;\begin{document}&#10;&#10;${N_{{e_{Min}}}} = \frac{{{H_{Floc}}}}{{{H_{{e_{Max}}}}}} $&#10;&#10;&#10;\end{document}"/>
  <p:tag name="IGUANATEXSIZE" val="24"/>
  <p:tag name="IGUANATEXCURSOR" val="138"/>
  <p:tag name="TRANSPARENCY" val="True"/>
  <p:tag name="FILENAME" val=""/>
  <p:tag name="LATEXENGINEID" val="1"/>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16.7802"/>
  <p:tag name="ORIGINALWIDTH" val="569.3295"/>
  <p:tag name="LATEXADDIN" val="\documentclass{article}&#10;\usepackage{amsmath}&#10;\pagestyle{empty}&#10;\begin{document}&#10;&#10;$\bar G = \frac{{g{h_{Floc}}}}{{\left( {\bar G\theta } \right)\nu }}$&#10;&#10;&#10;\end{document}"/>
  <p:tag name="IGUANATEXSIZE" val="20"/>
  <p:tag name="IGUANATEXCURSOR" val="150"/>
  <p:tag name="TRANSPARENCY" val="True"/>
  <p:tag name="FILENAME" val=""/>
  <p:tag name="LATEXENGINEID" val="1"/>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55.2717"/>
  <p:tag name="ORIGINALWIDTH" val="366.0511"/>
  <p:tag name="LATEXADDIN" val="\documentclass{article}&#10;\usepackage{amsmath}&#10;\pagestyle{empty}&#10;\begin{document}&#10;&#10;$\theta = \frac{{G\theta }}{G} $&#10;&#10;&#10;\end{document}"/>
  <p:tag name="IGUANATEXSIZE" val="20"/>
  <p:tag name="IGUANATEXCURSOR" val="82"/>
  <p:tag name="TRANSPARENCY" val="True"/>
  <p:tag name="FILENAME" val=""/>
  <p:tag name="LATEXENGINEID" val="1"/>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67.7874"/>
  <p:tag name="ORIGINALWIDTH" val="1400.445"/>
  <p:tag name="LATEXADDIN" val="\documentclass{article}&#10;\usepackage{amsmath}&#10;\pagestyle{empty}&#10;\begin{document}&#10;&#10;${W_{Min}} = \frac{{{\Pi _{HS}}Q}}{{{H_e}}}{\left( {\frac{{{K_e}}}{{2{H_e}\nu {{\bar G}^2}}}} \right)^{\frac{1}{3}}}$&#10;&#10;&#10;\end{document}"/>
  <p:tag name="IGUANATEXSIZE" val="20"/>
  <p:tag name="IGUANATEXCURSOR" val="198"/>
  <p:tag name="TRANSPARENCY" val="True"/>
  <p:tag name="FILENAME" val=""/>
  <p:tag name="LATEXENGINEID" val="1"/>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42.0477"/>
  <p:tag name="ORIGINALWIDTH" val="1669.733"/>
  <p:tag name="LATEXADDIN" val="\documentclass{article}&#10;\usepackage{amsmath}&#10;\pagestyle{empty}&#10;\begin{document}&#10;&#10;${H_{{e_{Max}}}} = {\left[ {\frac{{{K_e}}}{{2\nu {{\bar G}^2}}}{{\left( {\frac{{Q{\Pi _{H{S_{Max}}}}}}{W}} \right)}^3}} \right]^{\frac{1}{4}}}$&#10;&#10;&#10;\end{document}"/>
  <p:tag name="IGUANATEXSIZE" val="20"/>
  <p:tag name="IGUANATEXCURSOR" val="223"/>
  <p:tag name="TRANSPARENCY" val="True"/>
  <p:tag name="FILENAME" val=""/>
  <p:tag name="LATEXENGINEID" val="1"/>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67.7874"/>
  <p:tag name="ORIGINALWIDTH" val="984.1373"/>
  <p:tag name="LATEXADDIN" val="\documentclass{article}&#10;\usepackage{amsmath}&#10;\pagestyle{empty}&#10;\begin{document}&#10;&#10;$ S = {\left( {\frac{{{K_e}}}{{2{H_e}{G^2}\nu }}} \right)^{\frac{1}{3}}}\frac{Q}{W}$&#10;&#10;&#10;\end{document}"/>
  <p:tag name="IGUANATEXSIZE" val="20"/>
  <p:tag name="IGUANATEXCURSOR" val="164"/>
  <p:tag name="TRANSPARENCY" val="True"/>
  <p:tag name="FILENAME" val=""/>
  <p:tag name="LATEXENGINEID" val="1"/>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88.2763"/>
  <p:tag name="ORIGINALWIDTH" val="831.116"/>
  <p:tag name="LATEXADDIN" val="\documentclass{article}&#10;\usepackage{amsmath}&#10;\pagestyle{empty}&#10;\begin{document}&#10;&#10;$N_{e_{Min}} = \frac{H_{Floc}}{H_{{e_{Max}}}} $&#10;&#10;&#10;\end{document}"/>
  <p:tag name="IGUANATEXSIZE" val="20"/>
  <p:tag name="IGUANATEXCURSOR" val="92"/>
  <p:tag name="TRANSPARENCY" val="True"/>
  <p:tag name="FILENAME" val=""/>
  <p:tag name="LATEXENGINEID" val="1"/>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49.2709"/>
  <p:tag name="ORIGINALWIDTH" val="593.3328"/>
  <p:tag name="LATEXADDIN" val="\documentclass{article}&#10;\usepackage{amsmath}&#10;\pagestyle{empty}&#10;\begin{document}&#10;&#10;$ G\theta  = \theta \sqrt {\frac{\varepsilon }{\nu }} $&#10;&#10;&#10;\end{document}"/>
  <p:tag name="IGUANATEXSIZE" val="24"/>
  <p:tag name="IGUANATEXCURSOR" val="135"/>
  <p:tag name="TRANSPARENCY" val="True"/>
  <p:tag name="FILENAME" val=""/>
  <p:tag name="LATEXENGINEID" val="1"/>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60.5224"/>
  <p:tag name="ORIGINALWIDTH" val="418.5584"/>
  <p:tag name="LATEXADDIN" val="\documentclass{article}&#10;\usepackage{amsmath}&#10;\pagestyle{empty}&#10;\begin{document}&#10;&#10;${\theta _e} = \frac{{{H_e}}}{{\bar V}}$&#10;&#10;&#10;\end{document}"/>
  <p:tag name="IGUANATEXSIZE" val="24"/>
  <p:tag name="IGUANATEXCURSOR" val="120"/>
  <p:tag name="TRANSPARENCY" val="True"/>
  <p:tag name="FILENAME" val=""/>
  <p:tag name="LATEXENGINEID" val="1"/>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83.7757"/>
  <p:tag name="ORIGINALWIDTH" val="684.0955"/>
  <p:tag name="LATEXADDIN" val="\documentclass{article}&#10;\usepackage{amsmath}&#10;\pagestyle{empty}&#10;\begin{document}&#10;&#10;$\bar \varepsilon  = {K_e}\frac{{\bar V}^2}{2}\frac{\bar V}{H_e}$&#10;&#10;&#10;\end{document}"/>
  <p:tag name="IGUANATEXSIZE" val="24"/>
  <p:tag name="IGUANATEXCURSOR" val="140"/>
  <p:tag name="TRANSPARENCY" val="True"/>
  <p:tag name="FILENAME" val=""/>
  <p:tag name="LATEXENGINEID" val="1"/>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23.5312"/>
  <p:tag name="ORIGINALWIDTH" val="1136.409"/>
  <p:tag name="LATEXADDIN" val="\documentclass{article}&#10;\usepackage{amsmath}&#10;\pagestyle{empty}&#10;\begin{document}&#10;&#10;$G{\theta _e} = \frac{{{H_e}}}{{\bar V}}\sqrt {\frac{{{K_e}}}{\nu }\frac{{{{\bar V}^2}}}{2}\frac{{\bar V}}{{{H_e}}}}$&#10;&#10;&#10;\end{document}"/>
  <p:tag name="IGUANATEXSIZE" val="24"/>
  <p:tag name="IGUANATEXCURSOR" val="197"/>
  <p:tag name="TRANSPARENCY" val="True"/>
  <p:tag name="FILENAME" val=""/>
  <p:tag name="LATEXENGINEID" val="1"/>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23.5312"/>
  <p:tag name="ORIGINALWIDTH" val="867.8711"/>
  <p:tag name="LATEXADDIN" val="\documentclass{article}&#10;\usepackage{amsmath}&#10;\pagestyle{empty}&#10;\begin{document}&#10;&#10;$ G{\theta _e} = \sqrt {\frac{{{H_e}{K_e}\bar V}}{{2\nu }}} $&#10;&#10;&#10;\end{document}"/>
  <p:tag name="IGUANATEXSIZE" val="24"/>
  <p:tag name="IGUANATEXCURSOR" val="141"/>
  <p:tag name="TRANSPARENCY" val="True"/>
  <p:tag name="FILENAME" val=""/>
  <p:tag name="LATEXENGINEID" val="1"/>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23.5312"/>
  <p:tag name="ORIGINALWIDTH" val="866.371"/>
  <p:tag name="LATEXADDIN" val="\documentclass{article}&#10;\usepackage{amsmath}&#10;\pagestyle{empty}&#10;\begin{document}&#10;&#10;$ G{\theta _e} = \sqrt {\frac{{{H_e}{K_e}Q}}{{2\nu WS}}} $&#10;&#10;&#10;\end{document}"/>
  <p:tag name="IGUANATEXSIZE" val="24"/>
  <p:tag name="IGUANATEXCURSOR" val="138"/>
  <p:tag name="TRANSPARENCY" val="True"/>
  <p:tag name="FILENAME" val=""/>
  <p:tag name="LATEXENGINEID" val="1"/>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pagestyle{empty}&#10;\begin{document}&#10;&#10;$$K_e = \left( \frac{A_{out}}{A_{in}} - 1 \right)^2$$&#10;&#10;&#10;\end{document}"/>
  <p:tag name="IGUANATEXSIZE" val="24"/>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86.026"/>
  <p:tag name="ORIGINALWIDTH" val="658.5919"/>
  <p:tag name="LATEXADDIN" val="\documentclass{article}&#10;\usepackage{amsmath}&#10;\pagestyle{empty}&#10;\begin{document}&#10;&#10;$\nu {\bar G^2} = \frac{{K_e}{V^3}}{2{H_e}} $&#10;&#10;&#10;\end{document}"/>
  <p:tag name="IGUANATEXSIZE" val="24"/>
  <p:tag name="IGUANATEXCURSOR" val="123"/>
  <p:tag name="TRANSPARENCY" val="True"/>
  <p:tag name="FILENAME" val=""/>
  <p:tag name="LATEXENGINEID" val="1"/>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96.5274"/>
  <p:tag name="ORIGINALWIDTH" val="1252.675"/>
  <p:tag name="LATEXADDIN" val="\documentclass{article}&#10;\usepackage{amsmath}&#10;\pagestyle{empty}&#10;\begin{document}&#10;&#10;$ {\varepsilon _{Max}} \cong \frac{{{{\left( {{\Pi _{RoundJet}}{V_{Jet}}} \right)}^3}}}{{{D_{Jet}}}}$&#10;&#10;&#10;\end{document}"/>
  <p:tag name="IGUANATEXSIZE" val="24"/>
  <p:tag name="IGUANATEXCURSOR" val="181"/>
  <p:tag name="TRANSPARENCY" val="True"/>
  <p:tag name="FILENAME" val=""/>
  <p:tag name="LATEXENGINEID" val="1"/>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67.2733"/>
  <p:tag name="ORIGINALWIDTH" val="1318.684"/>
  <p:tag name="LATEXADDIN" val="\documentclass{article}&#10;\usepackage{amsmath}&#10;\pagestyle{empty}&#10;\begin{document}&#10;&#10;${\Pi_{\bar{G}}^{G_{Max}}} = \sqrt {\Pi_{\bar{\epsilon}}^{\epsilon_{Max}}}  = \sqrt 2$&#10;&#10;\end{document}"/>
  <p:tag name="IGUANATEXSIZE" val="24"/>
  <p:tag name="IGUANATEXCURSOR" val="81"/>
  <p:tag name="TRANSPARENCY" val="True"/>
  <p:tag name="FILENAME" val=""/>
  <p:tag name="LATEXENGINEID" val="1"/>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23.5312"/>
  <p:tag name="ORIGINALWIDTH" val="866.371"/>
  <p:tag name="LATEXADDIN" val="\documentclass{article}&#10;\usepackage{amsmath}&#10;\pagestyle{empty}&#10;\begin{document}&#10;&#10;$\bar G{\theta _e} = \sqrt {\frac{{{H_e}{K_e}Q}}{{2\nu WS}}} $&#10;&#10;&#10;\end{document}"/>
  <p:tag name="IGUANATEXSIZE" val="24"/>
  <p:tag name="IGUANATEXCURSOR" val="141"/>
  <p:tag name="TRANSPARENCY" val="True"/>
  <p:tag name="FILENAME" val=""/>
  <p:tag name="LATEXENGINEID" val="1"/>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96.5274"/>
  <p:tag name="ORIGINALWIDTH" val="1065.149"/>
  <p:tag name="LATEXADDIN" val="\documentclass{article}&#10;\usepackage{amsmath}&#10;\pagestyle{empty}&#10;\begin{document}&#10;&#10;${\varepsilon _{Max}} \frac{{\left( {{\Pi _{JetPlane}}{V_{Jet}}} \right)}^3}{S_{Jet}}$&#10;&#10;&#10;\end{document}"/>
  <p:tag name="IGUANATEXSIZE" val="24"/>
  <p:tag name="IGUANATEXCURSOR" val="167"/>
  <p:tag name="TRANSPARENCY" val="True"/>
  <p:tag name="FILENAME" val=""/>
  <p:tag name="LATEXENGINEID" val="1"/>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61.2725"/>
  <p:tag name="ORIGINALWIDTH" val="447.8125"/>
  <p:tag name="LATEXADDIN" val="\documentclass{article}&#10;\usepackage{amsmath}&#10;\pagestyle{empty}&#10;\begin{document}&#10;&#10;$\bar V = \frac{Q}{SW}$&#10;&#10;&#10;\end{document}"/>
  <p:tag name="IGUANATEXSIZE" val="24"/>
  <p:tag name="IGUANATEXCURSOR" val="104"/>
  <p:tag name="TRANSPARENCY" val="True"/>
  <p:tag name="FILENAME" val=""/>
  <p:tag name="LATEXENGINEID" val="1"/>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92.0268"/>
  <p:tag name="ORIGINALWIDTH" val="903.8762"/>
  <p:tag name="LATEXADDIN" val="\documentclass{article}&#10;\usepackage{amsmath}&#10;\pagestyle{empty}&#10;\begin{document}&#10;&#10;$V_{Jet} = \frac{\bar V}{\Pi _{VCBaffle}}$&#10;&#10;&#10;\end{document}"/>
  <p:tag name="IGUANATEXSIZE" val="24"/>
  <p:tag name="IGUANATEXCURSOR" val="123"/>
  <p:tag name="TRANSPARENCY" val="True"/>
  <p:tag name="FILENAME" val=""/>
  <p:tag name="LATEXENGINEID" val="1"/>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50.535"/>
  <p:tag name="ORIGINALWIDTH" val="1629.978"/>
  <p:tag name="LATEXADDIN" val="\documentclass{article}&#10;\usepackage{amsmath}&#10;\pagestyle{empty}&#10;\begin{document}&#10;&#10;$\varepsilon _{Max} \frac{1}{S \Pi _{VCBaffle}}{\left( {\frac{\Pi _{JetPlane}\bar V}{\Pi _{VCBaffle}}} \right)^3}$&#10;&#10;&#10;\end{document}"/>
  <p:tag name="IGUANATEXSIZE" val="24"/>
  <p:tag name="IGUANATEXCURSOR" val="195"/>
  <p:tag name="TRANSPARENCY" val="True"/>
  <p:tag name="FILENAME" val=""/>
  <p:tag name="LATEXENGINEID" val="1"/>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23.7672"/>
  <p:tag name="ORIGINALWIDTH" val="1050.146"/>
  <p:tag name="LATEXADDIN" val="\documentclass{article}&#10;\usepackage{amsmath}&#10;\pagestyle{empty}&#10;\begin{document}&#10;&#10;$S_{Jet} = S\Pi _{VCBaffle}$&#10;&#10;&#10;\end{document}"/>
  <p:tag name="IGUANATEXSIZE" val="24"/>
  <p:tag name="IGUANATEXCURSOR" val="109"/>
  <p:tag name="TRANSPARENCY" val="True"/>
  <p:tag name="FILENAME" val=""/>
  <p:tag name="LATEXENGINEID" val="1"/>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72.778"/>
  <p:tag name="LATEXADDIN" val="\documentclass{article}&#10;\usepackage{amsmath}&#10;\pagestyle{empty}&#10;\begin{document}&#10;&#10;$$K_e = \left( \frac{1}{\Pi_{VCBaffle}} - 1 \right)^2 = 2.56$$&#10;&#10;\end{document}"/>
  <p:tag name="IGUANATEXSIZE" val="24"/>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83.7757"/>
  <p:tag name="ORIGINALWIDTH" val="1227.171"/>
  <p:tag name="LATEXADDIN" val="\documentclass{article}&#10;\usepackage{amsmath}&#10;\pagestyle{empty}&#10;\begin{document}&#10;$\bar \varepsilon  = {K_e}\frac{{\bar V}^2}{2}\frac{1}{\theta _B} = \frac{K_e}{{\bar V}^3}2{H_e}$&#10;&#10;&#10;\end{document}"/>
  <p:tag name="IGUANATEXSIZE" val="24"/>
  <p:tag name="IGUANATEXCURSOR" val="177"/>
  <p:tag name="TRANSPARENCY" val="True"/>
  <p:tag name="FILENAME" val=""/>
  <p:tag name="LATEXENGINEID" val="1"/>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37.2691"/>
  <p:tag name="ORIGINALWIDTH" val="746.3542"/>
  <p:tag name="LATEXADDIN" val="\documentclass{article}&#10;\usepackage{amsmath}&#10;\pagestyle{empty}&#10;\begin{document}&#10;&#10;$\Pi_{\bar{\epsilon}}^{\epsilon_{Max}}  = \frac{\varepsilon _{Max}}{\bar \varepsilon }$&#10;&#10;&#10;\end{document}"/>
  <p:tag name="IGUANATEXSIZE" val="24"/>
  <p:tag name="IGUANATEXCURSOR" val="119"/>
  <p:tag name="TRANSPARENCY" val="True"/>
  <p:tag name="FILENAME" val=""/>
  <p:tag name="LATEXENGINEID" val="1"/>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31.7824"/>
  <p:tag name="ORIGINALWIDTH" val="1239.173"/>
  <p:tag name="LATEXADDIN" val="\documentclass{article}&#10;\usepackage{amsmath}&#10;\pagestyle{empty}&#10;\begin{document}&#10;&#10;$\Pi_{\bar{\epsilon}}^{\epsilon_{Max}}  = \frac{\Pi _{JetPlane}^3}{\Pi _{VCBaffle}^4}\frac{2{H_e}}{{K_e}S}$&#10;&#10;&#10;\end{document}"/>
  <p:tag name="IGUANATEXSIZE" val="24"/>
  <p:tag name="IGUANATEXCURSOR" val="119"/>
  <p:tag name="TRANSPARENCY" val="True"/>
  <p:tag name="FILENAME" val=""/>
  <p:tag name="LATEXENGINEID" val="1"/>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58.2721"/>
  <p:tag name="ORIGINALWIDTH" val="408.8071"/>
  <p:tag name="LATEXADDIN" val="\documentclass{article}&#10;\usepackage{amsmath}&#10;\pagestyle{empty}&#10;\begin{document}&#10;${\theta _B} = \frac{H}{{\bar V}}$&#10;&#10;&#10;\end{document}"/>
  <p:tag name="IGUANATEXSIZE" val="24"/>
  <p:tag name="IGUANATEXCURSOR" val="114"/>
  <p:tag name="TRANSPARENCY" val="True"/>
  <p:tag name="FILENAME" val=""/>
  <p:tag name="LATEXENGINEID" val="1"/>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37.2691"/>
  <p:tag name="ORIGINALWIDTH" val="746.3542"/>
  <p:tag name="LATEXADDIN" val="\documentclass{article}&#10;\usepackage{amsmath}&#10;\pagestyle{empty}&#10;\begin{document}&#10;&#10;$\Pi_{\bar{\epsilon}}^{\epsilon_{Max}}  = \frac{\varepsilon _{Max}}{\bar \varepsilon }$&#10;&#10;&#10;\end{document}"/>
  <p:tag name="IGUANATEXSIZE" val="24"/>
  <p:tag name="IGUANATEXCURSOR" val="82"/>
  <p:tag name="TRANSPARENCY" val="True"/>
  <p:tag name="FILENAME" val=""/>
  <p:tag name="LATEXENGINEID" val="1"/>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31.7824"/>
  <p:tag name="ORIGINALWIDTH" val="730.602"/>
  <p:tag name="LATEXADDIN" val="\documentclass{article}&#10;\usepackage{amsmath}&#10;\pagestyle{empty}&#10;\begin{document}&#10;&#10;$\frac{\Pi _{JetPlane}^3}{\Pi _{VCBaffle}^4}\frac{2{H_e}}{{K_e}S}$&#10;&#10;&#10;\end{document}"/>
  <p:tag name="IGUANATEXSIZE" val="24"/>
  <p:tag name="IGUANATEXCURSOR" val="82"/>
  <p:tag name="TRANSPARENCY" val="True"/>
  <p:tag name="FILENAME" val=""/>
  <p:tag name="LATEXENGINEID" val="1"/>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959.3839"/>
  <p:tag name="LATEXADDIN" val="\documentclass{article}&#10;\usepackage{amsmath}&#10;\pagestyle{empty}&#10;\begin{document}&#10;&#10;$\Pi _{JetPlane} = 0.225$&#10;&#10;&#10;\end{document}"/>
  <p:tag name="IGUANATEXSIZE" val="24"/>
  <p:tag name="IGUANATEXCURSOR" val="105"/>
  <p:tag name="TRANSPARENCY" val="True"/>
  <p:tag name="FILENAME" val=""/>
  <p:tag name="LATEXENGINEID" val="1"/>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67.7874"/>
  <p:tag name="ORIGINALWIDTH" val="2128.797"/>
  <p:tag name="LATEXADDIN" val="\documentclass{article}&#10;\usepackage{amsmath}&#10;\pagestyle{empty}&#10;\begin{document}&#10;${\Pi_{JetPlane}} = \left( {{\Pi_{\bar{\epsilon}}^{\epsilon_{Max}} }\Pi_{VCBaffle}^4\frac{K_e}{2}\frac{S}{H_e}} \right)^{\frac{1}{3}}$&#10;&#10;&#10;\end{document}"/>
  <p:tag name="IGUANATEXSIZE" val="24"/>
  <p:tag name="IGUANATEXCURSOR" val="146"/>
  <p:tag name="TRANSPARENCY" val="True"/>
  <p:tag name="FILENAME" val=""/>
  <p:tag name="LATEXENGINEID" val="1"/>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0.7669"/>
  <p:tag name="ORIGINALWIDTH" val="308.293"/>
  <p:tag name="LATEXADDIN" val="\documentclass{article}&#10;\usepackage{amsmath}&#10;\pagestyle{empty}&#10;\begin{document}&#10;&#10;$\Pi_{\bar{\epsilon}}^{\epsilon_{Max}}$&#10;&#10;&#10;\end{document}"/>
  <p:tag name="IGUANATEXSIZE" val="24"/>
  <p:tag name="IGUANATEXCURSOR" val="120"/>
  <p:tag name="TRANSPARENCY" val="True"/>
  <p:tag name="FILENAME" val=""/>
  <p:tag name="LATEXENGINEID" val="1"/>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20.7669"/>
  <p:tag name="ORIGINALWIDTH" val="308.293"/>
  <p:tag name="LATEXADDIN" val="\documentclass{article}&#10;\usepackage{amsmath}&#10;\pagestyle{empty}&#10;\begin{document}&#10;&#10;$\Pi_{\bar{\epsilon}}^{\epsilon_{Max}}$&#10;&#10;&#10;\end{document}"/>
  <p:tag name="IGUANATEXSIZE" val="24"/>
  <p:tag name="IGUANATEXCURSOR" val="120"/>
  <p:tag name="TRANSPARENCY" val="True"/>
  <p:tag name="FILENAME" val=""/>
  <p:tag name="LATEXENGINEID" val="1"/>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33.2825"/>
  <p:tag name="ORIGINALWIDTH" val="634.5886"/>
  <p:tag name="LATEXADDIN" val="\documentclass{article}&#10;\usepackage{amsmath}&#10;\pagestyle{empty}&#10;\begin{document}&#10;&#10;${\frac{{\Pi _{VCBaffle}^4{K_e}}}{\Pi_{JetPlane}^3}}$&#10;&#10;\end{document}"/>
  <p:tag name="IGUANATEXSIZE" val="24"/>
  <p:tag name="IGUANATEXCURSOR" val="134"/>
  <p:tag name="TRANSPARENCY" val="True"/>
  <p:tag name="FILENAME" val=""/>
  <p:tag name="LATEXENGINEID" val="1"/>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01.7782"/>
  <p:tag name="ORIGINALWIDTH" val="1721.49"/>
  <p:tag name="LATEXADDIN" val="\documentclass{article}&#10;\usepackage{amsmath}&#10;\pagestyle{empty}&#10;\begin{document}&#10;&#10;$\Pi_{\bar{\epsilon}}^{\epsilon_{Max}} = \frac{\varepsilon _{Max}}{{\bar \varepsilon }} = \frac{{\Pi _{JetPlane}}^3}{{\Pi _{VCBaffle}}^4}\frac{2{H_e}}{{K_e}S}$&#10;&#10;&#10;\end{document}"/>
  <p:tag name="IGUANATEXSIZE" val="24"/>
  <p:tag name="IGUANATEXCURSOR" val="119"/>
  <p:tag name="TRANSPARENCY" val="True"/>
  <p:tag name="FILENAME" val=""/>
  <p:tag name="LATEXENGINEID" val="1"/>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20.7669"/>
  <p:tag name="ORIGINALWIDTH" val="549.8267"/>
  <p:tag name="LATEXADDIN" val="\documentclass{article}&#10;\usepackage{amsmath}&#10;\pagestyle{empty}&#10;\begin{document}&#10;&#10;$\Pi_{\bar{\epsilon}}^{\epsilon_{Max}} = 2$&#10;&#10;&#10;\end{document}"/>
  <p:tag name="IGUANATEXSIZE" val="24"/>
  <p:tag name="IGUANATEXCURSOR" val="119"/>
  <p:tag name="TRANSPARENCY" val="True"/>
  <p:tag name="FILENAME" val=""/>
  <p:tag name="LATEXENGINEID" val="1"/>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67.2733"/>
  <p:tag name="ORIGINALWIDTH" val="1318.684"/>
  <p:tag name="LATEXADDIN" val="\documentclass{article}&#10;\usepackage{amsmath}&#10;\pagestyle{empty}&#10;\begin{document}&#10;&#10;${\Pi_{\bar{G}}^{G_{Max}}} = \sqrt {\Pi_{\bar{\epsilon}}^{\epsilon_{Max}}}  = \sqrt 2$&#10;&#10;\end{document}"/>
  <p:tag name="IGUANATEXSIZE" val="24"/>
  <p:tag name="IGUANATEXCURSOR" val="81"/>
  <p:tag name="TRANSPARENCY" val="True"/>
  <p:tag name="FILENAME" val=""/>
  <p:tag name="LATEXENGINEID" val="1"/>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0.7669"/>
  <p:tag name="ORIGINALWIDTH" val="308.293"/>
  <p:tag name="LATEXADDIN" val="\documentclass{article}&#10;\usepackage{amsmath}&#10;\pagestyle{empty}&#10;\begin{document}&#10;&#10;$\Pi_{\bar{\epsilon}}^{\epsilon_{Max}}$&#10;&#10;&#10;\end{document}"/>
  <p:tag name="IGUANATEXSIZE" val="24"/>
  <p:tag name="IGUANATEXCURSOR" val="120"/>
  <p:tag name="TRANSPARENCY" val="True"/>
  <p:tag name="FILENAME" val=""/>
  <p:tag name="LATEXENGINEID" val="1"/>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197956</TotalTime>
  <Words>3567</Words>
  <Application>Microsoft Office PowerPoint</Application>
  <PresentationFormat>On-screen Show (4:3)</PresentationFormat>
  <Paragraphs>424</Paragraphs>
  <Slides>50</Slides>
  <Notes>35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50</vt:i4>
      </vt:variant>
    </vt:vector>
  </HeadingPairs>
  <TitlesOfParts>
    <vt:vector size="60" baseType="lpstr">
      <vt:lpstr>Times New Roman</vt:lpstr>
      <vt:lpstr>Wingdings</vt:lpstr>
      <vt:lpstr>Century Gothic</vt:lpstr>
      <vt:lpstr>Cambria Math</vt:lpstr>
      <vt:lpstr>Candara</vt:lpstr>
      <vt:lpstr>Symbol</vt:lpstr>
      <vt:lpstr>Arial</vt:lpstr>
      <vt:lpstr>Lecture 4540 2016</vt:lpstr>
      <vt:lpstr>Equation</vt:lpstr>
      <vt:lpstr>MathType 6.0 Equation</vt:lpstr>
      <vt:lpstr>Flocculator Design</vt:lpstr>
      <vt:lpstr>Floc model for viscous dominated collisions</vt:lpstr>
      <vt:lpstr>Overview</vt:lpstr>
      <vt:lpstr>Top View</vt:lpstr>
      <vt:lpstr>Side View</vt:lpstr>
      <vt:lpstr>Design Considerations</vt:lpstr>
      <vt:lpstr>More Design Considerations</vt:lpstr>
      <vt:lpstr>Vena Contracta around a bend?</vt:lpstr>
      <vt:lpstr>Vena Contracta (PVC ) Conclusions </vt:lpstr>
      <vt:lpstr>Head Loss coefficient for a Baffle</vt:lpstr>
      <vt:lpstr>Flocculator Efficiency</vt:lpstr>
      <vt:lpstr>Why a transition at H_e∕S of 5?</vt:lpstr>
      <vt:lpstr>Simplify flocculator design by designing for high efficiency</vt:lpstr>
      <vt:lpstr>Prior to 2015 AguaClara used designs that were far from the optimum</vt:lpstr>
      <vt:lpstr>New Approach: Always efficient</vt:lpstr>
      <vt:lpstr>Viscous collisions or inertial collisions</vt:lpstr>
      <vt:lpstr>Ten State Standards</vt:lpstr>
      <vt:lpstr>Collision Potential</vt:lpstr>
      <vt:lpstr>Energy use (head loss) in flocculation controls velocity gradient</vt:lpstr>
      <vt:lpstr>The Influence of G ̅ or GMax</vt:lpstr>
      <vt:lpstr>The design inputs for flocculation</vt:lpstr>
      <vt:lpstr>Key equations that we can use to design flocculators</vt:lpstr>
      <vt:lpstr>Our current choice of parameter that sets energy input is head loss</vt:lpstr>
      <vt:lpstr>Design the reactor geometry to get the target velocity gradient</vt:lpstr>
      <vt:lpstr>Solve for channel width to set constraints on viable solutions</vt:lpstr>
      <vt:lpstr>Meet the target H/S by decreasing the distance H between obstacles</vt:lpstr>
      <vt:lpstr>Minimum number of expansions per depth of flocculator (given W)</vt:lpstr>
      <vt:lpstr>Our Design Approach Given energy (h_Floc or G ̅) and Gq</vt:lpstr>
      <vt:lpstr>Design Algorithm (as of 2016) Start with h_Floc and Gq</vt:lpstr>
      <vt:lpstr>Viscous Collision Potential per Flow Expansion (the detailed perspective)</vt:lpstr>
      <vt:lpstr>Almost Real Designs (Flocculator exit depth of 2 m)</vt:lpstr>
      <vt:lpstr>Velocity guidelines?</vt:lpstr>
      <vt:lpstr>Design Scaling  (Design Engine version 7099)</vt:lpstr>
      <vt:lpstr>More details</vt:lpstr>
      <vt:lpstr>Use a Pipe with orifices to make a flocculator for small flows (S=D)</vt:lpstr>
      <vt:lpstr>Estimate the orifice diameter</vt:lpstr>
      <vt:lpstr>Estimate the orifice diameter using the required value of Ke given the actual pipe ID</vt:lpstr>
      <vt:lpstr>Use a Pipe with orifices to make a flocculator for small flows (H=D)</vt:lpstr>
      <vt:lpstr>An interesting design No this wasn’t AguaClara…</vt:lpstr>
      <vt:lpstr>CEPIS Horizontal Flow Flocculator</vt:lpstr>
      <vt:lpstr>Reflection Questions</vt:lpstr>
      <vt:lpstr>Reflection Questions</vt:lpstr>
      <vt:lpstr>Reflection Questions</vt:lpstr>
      <vt:lpstr>Conclusions</vt:lpstr>
      <vt:lpstr>Shear limits the size of flocs by not allowing them to grow</vt:lpstr>
      <vt:lpstr>Shear limits the size of flocs by tearing them apart</vt:lpstr>
      <vt:lpstr>The Energy Dissipation Rate isn’t uniform</vt:lpstr>
      <vt:lpstr>Estimating the ratio</vt:lpstr>
      <vt:lpstr>Estimating</vt:lpstr>
      <vt:lpstr>Results of the CFD analysis and our model equations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Juan</cp:lastModifiedBy>
  <cp:revision>6636</cp:revision>
  <cp:lastPrinted>2017-10-01T14:51:00Z</cp:lastPrinted>
  <dcterms:created xsi:type="dcterms:W3CDTF">2009-05-27T15:44:15Z</dcterms:created>
  <dcterms:modified xsi:type="dcterms:W3CDTF">2018-02-15T11:57:12Z</dcterms:modified>
</cp:coreProperties>
</file>